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1" r:id="rId2"/>
    <p:sldMasterId id="2147483681" r:id="rId3"/>
  </p:sldMasterIdLst>
  <p:notesMasterIdLst>
    <p:notesMasterId r:id="rId50"/>
  </p:notesMasterIdLst>
  <p:handoutMasterIdLst>
    <p:handoutMasterId r:id="rId51"/>
  </p:handoutMasterIdLst>
  <p:sldIdLst>
    <p:sldId id="259" r:id="rId4"/>
    <p:sldId id="272" r:id="rId5"/>
    <p:sldId id="286" r:id="rId6"/>
    <p:sldId id="301" r:id="rId7"/>
    <p:sldId id="302" r:id="rId8"/>
    <p:sldId id="287" r:id="rId9"/>
    <p:sldId id="288" r:id="rId10"/>
    <p:sldId id="290" r:id="rId11"/>
    <p:sldId id="273" r:id="rId12"/>
    <p:sldId id="313" r:id="rId13"/>
    <p:sldId id="274" r:id="rId14"/>
    <p:sldId id="307" r:id="rId15"/>
    <p:sldId id="278" r:id="rId16"/>
    <p:sldId id="289" r:id="rId17"/>
    <p:sldId id="277" r:id="rId18"/>
    <p:sldId id="267" r:id="rId19"/>
    <p:sldId id="300" r:id="rId20"/>
    <p:sldId id="271" r:id="rId21"/>
    <p:sldId id="269" r:id="rId22"/>
    <p:sldId id="310" r:id="rId23"/>
    <p:sldId id="304" r:id="rId24"/>
    <p:sldId id="299" r:id="rId25"/>
    <p:sldId id="297" r:id="rId26"/>
    <p:sldId id="298" r:id="rId27"/>
    <p:sldId id="291" r:id="rId28"/>
    <p:sldId id="292" r:id="rId29"/>
    <p:sldId id="293" r:id="rId30"/>
    <p:sldId id="303" r:id="rId31"/>
    <p:sldId id="294" r:id="rId32"/>
    <p:sldId id="305" r:id="rId33"/>
    <p:sldId id="306" r:id="rId34"/>
    <p:sldId id="295" r:id="rId35"/>
    <p:sldId id="308" r:id="rId36"/>
    <p:sldId id="309" r:id="rId37"/>
    <p:sldId id="296" r:id="rId38"/>
    <p:sldId id="311" r:id="rId39"/>
    <p:sldId id="312" r:id="rId40"/>
    <p:sldId id="314" r:id="rId41"/>
    <p:sldId id="316" r:id="rId42"/>
    <p:sldId id="318" r:id="rId43"/>
    <p:sldId id="317" r:id="rId44"/>
    <p:sldId id="319" r:id="rId45"/>
    <p:sldId id="315" r:id="rId46"/>
    <p:sldId id="320" r:id="rId47"/>
    <p:sldId id="258" r:id="rId48"/>
    <p:sldId id="266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84755" autoAdjust="0"/>
  </p:normalViewPr>
  <p:slideViewPr>
    <p:cSldViewPr snapToGrid="0" snapToObjects="1">
      <p:cViewPr>
        <p:scale>
          <a:sx n="103" d="100"/>
          <a:sy n="103" d="100"/>
        </p:scale>
        <p:origin x="-248" y="-296"/>
      </p:cViewPr>
      <p:guideLst>
        <p:guide orient="horz" pos="128"/>
        <p:guide pos="39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50" Type="http://schemas.openxmlformats.org/officeDocument/2006/relationships/notesMaster" Target="notesMasters/notesMaster1.xml"/><Relationship Id="rId51" Type="http://schemas.openxmlformats.org/officeDocument/2006/relationships/handoutMaster" Target="handoutMasters/handout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7B5B4-1C72-3946-BCCF-720B59701B32}" type="datetimeFigureOut">
              <a:rPr lang="en-US" smtClean="0"/>
              <a:t>07/05/15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E5A41-7E43-B54D-96B8-74851C214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85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DFAB9-1DA3-FE46-8CAD-A470CDE4E611}" type="datetimeFigureOut">
              <a:rPr lang="en-US"/>
              <a:pPr/>
              <a:t>07/05/15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0AAE6-A654-7A4A-B7A0-AF82148F91A5}" type="slidenum">
              <a:rPr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133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Series of blog posts in CACM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AAE6-A654-7A4A-B7A0-AF82148F91A5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3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rotWithShape="1">
          <a:gsLst>
            <a:gs pos="0">
              <a:srgbClr val="014359"/>
            </a:gs>
            <a:gs pos="50000">
              <a:srgbClr val="014359"/>
            </a:gs>
            <a:gs pos="100000">
              <a:srgbClr val="007275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999" y="1700213"/>
            <a:ext cx="8496000" cy="2160587"/>
          </a:xfrm>
        </p:spPr>
        <p:txBody>
          <a:bodyPr lIns="91440" anchor="b"/>
          <a:lstStyle>
            <a:lvl1pPr algn="l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4000" y="3860800"/>
            <a:ext cx="8496000" cy="1946275"/>
          </a:xfrm>
        </p:spPr>
        <p:txBody>
          <a:bodyPr lIns="91440"/>
          <a:lstStyle>
            <a:lvl1pPr marL="0" indent="0">
              <a:buFontTx/>
              <a:buNone/>
              <a:defRPr sz="3600">
                <a:solidFill>
                  <a:srgbClr val="B1D3D6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GB" dirty="0"/>
          </a:p>
        </p:txBody>
      </p:sp>
      <p:pic>
        <p:nvPicPr>
          <p:cNvPr id="5" name="Picture 1033" descr="white_logo"/>
          <p:cNvPicPr>
            <a:picLocks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51550" y="381000"/>
            <a:ext cx="2695575" cy="58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324000" y="5807075"/>
            <a:ext cx="8496000" cy="882860"/>
          </a:xfrm>
        </p:spPr>
        <p:txBody>
          <a:bodyPr/>
          <a:lstStyle>
            <a:lvl1pPr marL="90000" indent="0">
              <a:spcAft>
                <a:spcPts val="0"/>
              </a:spcAft>
              <a:buNone/>
              <a:defRPr sz="2000" baseline="0">
                <a:solidFill>
                  <a:srgbClr val="B1D3D6"/>
                </a:solidFill>
              </a:defRPr>
            </a:lvl1pPr>
          </a:lstStyle>
          <a:p>
            <a:pPr lvl="0"/>
            <a:r>
              <a:rPr lang="en-US" dirty="0" smtClean="0"/>
              <a:t>Click to add author </a:t>
            </a:r>
            <a:br>
              <a:rPr lang="en-US" dirty="0" smtClean="0"/>
            </a:br>
            <a:r>
              <a:rPr lang="en-US" dirty="0" smtClean="0"/>
              <a:t>and date</a:t>
            </a:r>
          </a:p>
        </p:txBody>
      </p:sp>
      <p:pic>
        <p:nvPicPr>
          <p:cNvPr id="6" name="Picture 5" descr="Electronics_and_Computer_Science_BLACK-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99" y="381000"/>
            <a:ext cx="2163119" cy="584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3C27-69E4-2C47-B312-0483568F6362}" type="datetime1">
              <a:rPr lang="en-GB" smtClean="0"/>
              <a:t>07/05/15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rotWithShape="1">
          <a:gsLst>
            <a:gs pos="0">
              <a:srgbClr val="014359"/>
            </a:gs>
            <a:gs pos="50000">
              <a:srgbClr val="014359"/>
            </a:gs>
            <a:gs pos="100000">
              <a:srgbClr val="007275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999" y="1700213"/>
            <a:ext cx="8496000" cy="2160587"/>
          </a:xfrm>
        </p:spPr>
        <p:txBody>
          <a:bodyPr lIns="91440" anchor="b"/>
          <a:lstStyle>
            <a:lvl1pPr algn="l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4000" y="3860800"/>
            <a:ext cx="8496000" cy="1946275"/>
          </a:xfrm>
        </p:spPr>
        <p:txBody>
          <a:bodyPr lIns="91440"/>
          <a:lstStyle>
            <a:lvl1pPr marL="0" indent="0">
              <a:buFontTx/>
              <a:buNone/>
              <a:defRPr sz="3600">
                <a:solidFill>
                  <a:srgbClr val="B1D3D6"/>
                </a:solidFill>
              </a:defRPr>
            </a:lvl1pPr>
          </a:lstStyle>
          <a:p>
            <a:r>
              <a:rPr lang="en-GB" dirty="0" smtClean="0"/>
              <a:t>Click to edit Master subtitle style</a:t>
            </a:r>
            <a:endParaRPr lang="en-GB" dirty="0"/>
          </a:p>
        </p:txBody>
      </p:sp>
      <p:pic>
        <p:nvPicPr>
          <p:cNvPr id="5" name="Picture 1033" descr="white_logo"/>
          <p:cNvPicPr>
            <a:picLocks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51550" y="381000"/>
            <a:ext cx="2695575" cy="58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324000" y="5807075"/>
            <a:ext cx="8496000" cy="882860"/>
          </a:xfrm>
        </p:spPr>
        <p:txBody>
          <a:bodyPr/>
          <a:lstStyle>
            <a:lvl1pPr marL="90000" indent="0">
              <a:spcAft>
                <a:spcPts val="0"/>
              </a:spcAft>
              <a:buNone/>
              <a:defRPr sz="2000" baseline="0">
                <a:solidFill>
                  <a:srgbClr val="B1D3D6"/>
                </a:solidFill>
              </a:defRPr>
            </a:lvl1pPr>
          </a:lstStyle>
          <a:p>
            <a:pPr lvl="0"/>
            <a:r>
              <a:rPr lang="en-US" dirty="0" smtClean="0"/>
              <a:t>Click to add author </a:t>
            </a:r>
            <a:br>
              <a:rPr lang="en-US" dirty="0" smtClean="0"/>
            </a:br>
            <a:r>
              <a:rPr lang="en-US" dirty="0" smtClean="0"/>
              <a:t>and date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E9E9-7E96-3B43-AB62-EA7BAB2F22E4}" type="datetime1">
              <a:rPr lang="en-GB" smtClean="0"/>
              <a:t>07/05/15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324000" y="1692000"/>
            <a:ext cx="8496000" cy="446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Aft>
                <a:spcPts val="1800"/>
              </a:spcAft>
              <a:defRPr/>
            </a:lvl1pPr>
            <a:lvl2pPr marL="54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2pPr>
            <a:lvl3pPr marL="81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3pPr>
            <a:lvl4pPr marL="108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4pPr>
            <a:lvl5pPr marL="135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gradFill flip="none" rotWithShape="1">
          <a:gsLst>
            <a:gs pos="0">
              <a:srgbClr val="007275"/>
            </a:gs>
            <a:gs pos="100000">
              <a:srgbClr val="008CAC"/>
            </a:gs>
            <a:gs pos="50000">
              <a:srgbClr val="007275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1700214"/>
            <a:ext cx="8496000" cy="4113268"/>
          </a:xfrm>
        </p:spPr>
        <p:txBody>
          <a:bodyPr anchor="ctr"/>
          <a:lstStyle>
            <a:lvl1pPr algn="r">
              <a:defRPr sz="7200" b="0" i="0" cap="none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pic>
        <p:nvPicPr>
          <p:cNvPr id="9" name="Picture 1033" descr="white_logo"/>
          <p:cNvPicPr>
            <a:picLocks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38925" y="381000"/>
            <a:ext cx="2139950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Section Header">
    <p:bg>
      <p:bgPr>
        <a:gradFill flip="none" rotWithShape="1">
          <a:gsLst>
            <a:gs pos="0">
              <a:srgbClr val="007275"/>
            </a:gs>
            <a:gs pos="100000">
              <a:srgbClr val="008CAC"/>
            </a:gs>
            <a:gs pos="50000">
              <a:srgbClr val="007275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9000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GB" dirty="0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4406900"/>
            <a:ext cx="8496000" cy="1362075"/>
          </a:xfrm>
          <a:effectLst>
            <a:outerShdw blurRad="76200" dist="12700" dir="2700000" algn="tl" rotWithShape="0">
              <a:prstClr val="black"/>
            </a:outerShdw>
          </a:effectLst>
        </p:spPr>
        <p:txBody>
          <a:bodyPr/>
          <a:lstStyle>
            <a:lvl1pPr algn="l">
              <a:defRPr sz="4800" b="0" i="0" cap="none">
                <a:solidFill>
                  <a:srgbClr val="FFFFFF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24000" y="5768975"/>
            <a:ext cx="8496000" cy="395288"/>
          </a:xfrm>
          <a:effectLst>
            <a:outerShdw blurRad="76200" dist="12700" dir="2700000" algn="tl" rotWithShape="0">
              <a:prstClr val="black"/>
            </a:outerShdw>
          </a:effectLst>
        </p:spPr>
        <p:txBody>
          <a:bodyPr anchor="b"/>
          <a:lstStyle>
            <a:lvl1pPr marL="0" indent="0">
              <a:buNone/>
              <a:defRPr sz="1600" b="1">
                <a:solidFill>
                  <a:srgbClr val="FFFFFF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 smtClean="0"/>
              <a:t>Click to add image URI</a:t>
            </a:r>
          </a:p>
        </p:txBody>
      </p:sp>
    </p:spTree>
    <p:extLst>
      <p:ext uri="{BB962C8B-B14F-4D97-AF65-F5344CB8AC3E}">
        <p14:creationId xmlns:p14="http://schemas.microsoft.com/office/powerpoint/2010/main" val="2850557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4000" y="1682750"/>
            <a:ext cx="4095600" cy="44894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82750"/>
            <a:ext cx="4095600" cy="4489449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pic>
        <p:nvPicPr>
          <p:cNvPr id="11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B5FBC-F519-454F-9E5E-19B379656877}" type="datetime1">
              <a:rPr lang="en-GB" smtClean="0"/>
              <a:t>07/05/15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682750"/>
            <a:ext cx="4095600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00" y="2322511"/>
            <a:ext cx="4095600" cy="3849689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4399" y="1682750"/>
            <a:ext cx="4094164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399" y="2322511"/>
            <a:ext cx="4094164" cy="384969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pic>
        <p:nvPicPr>
          <p:cNvPr id="12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8915C-4220-3D4B-82BF-3D596EAF1A84}" type="datetime1">
              <a:rPr lang="en-GB" smtClean="0"/>
              <a:t>07/05/15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4000" y="1682750"/>
            <a:ext cx="8496000" cy="4489450"/>
          </a:xfrm>
        </p:spPr>
        <p:txBody>
          <a:bodyPr/>
          <a:lstStyle/>
          <a:p>
            <a:pPr lvl="0"/>
            <a:r>
              <a:rPr lang="en-GB" noProof="0" smtClean="0"/>
              <a:t>Click icon to add table</a:t>
            </a:r>
            <a:endParaRPr lang="en-US" noProof="0" smtClean="0"/>
          </a:p>
        </p:txBody>
      </p:sp>
      <p:pic>
        <p:nvPicPr>
          <p:cNvPr id="9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89A12-EC17-AC4D-9A17-E1A8260B36B0}" type="datetime1">
              <a:rPr lang="en-GB" smtClean="0"/>
              <a:t>07/05/15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48473-C9EB-0746-8739-97A27B3E72E6}" type="datetime1">
              <a:rPr lang="en-GB" smtClean="0"/>
              <a:t>07/05/15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29EB7-F141-5444-9E77-B3EEEC07FE58}" type="datetime1">
              <a:rPr lang="en-GB" smtClean="0"/>
              <a:t>07/05/15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324000" y="1692000"/>
            <a:ext cx="8496000" cy="446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Aft>
                <a:spcPts val="1800"/>
              </a:spcAft>
              <a:defRPr/>
            </a:lvl1pPr>
            <a:lvl2pPr marL="54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2pPr>
            <a:lvl3pPr marL="81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3pPr>
            <a:lvl4pPr marL="108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4pPr>
            <a:lvl5pPr marL="135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rotWithShape="1">
          <a:gsLst>
            <a:gs pos="0">
              <a:srgbClr val="014359"/>
            </a:gs>
            <a:gs pos="50000">
              <a:srgbClr val="014359"/>
            </a:gs>
            <a:gs pos="100000">
              <a:srgbClr val="007275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999" y="1700213"/>
            <a:ext cx="8496000" cy="2160587"/>
          </a:xfrm>
        </p:spPr>
        <p:txBody>
          <a:bodyPr lIns="91440" anchor="b"/>
          <a:lstStyle>
            <a:lvl1pPr algn="l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4000" y="3860800"/>
            <a:ext cx="8496000" cy="1946275"/>
          </a:xfrm>
        </p:spPr>
        <p:txBody>
          <a:bodyPr lIns="91440"/>
          <a:lstStyle>
            <a:lvl1pPr marL="0" indent="0">
              <a:buFontTx/>
              <a:buNone/>
              <a:defRPr sz="3600">
                <a:solidFill>
                  <a:srgbClr val="B1D3D6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GB" dirty="0"/>
          </a:p>
        </p:txBody>
      </p:sp>
      <p:pic>
        <p:nvPicPr>
          <p:cNvPr id="5" name="Picture 1033" descr="white_logo"/>
          <p:cNvPicPr>
            <a:picLocks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51550" y="381000"/>
            <a:ext cx="2695575" cy="58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324000" y="5807075"/>
            <a:ext cx="8496000" cy="882860"/>
          </a:xfrm>
        </p:spPr>
        <p:txBody>
          <a:bodyPr/>
          <a:lstStyle>
            <a:lvl1pPr marL="90000" indent="0">
              <a:spcAft>
                <a:spcPts val="0"/>
              </a:spcAft>
              <a:buNone/>
              <a:defRPr sz="2000" baseline="0">
                <a:solidFill>
                  <a:srgbClr val="B1D3D6"/>
                </a:solidFill>
              </a:defRPr>
            </a:lvl1pPr>
          </a:lstStyle>
          <a:p>
            <a:pPr lvl="0"/>
            <a:r>
              <a:rPr lang="en-US" dirty="0" smtClean="0"/>
              <a:t>Click to add author </a:t>
            </a:r>
            <a:br>
              <a:rPr lang="en-US" dirty="0" smtClean="0"/>
            </a:br>
            <a:r>
              <a:rPr lang="en-US" dirty="0" smtClean="0"/>
              <a:t>and date</a:t>
            </a:r>
          </a:p>
        </p:txBody>
      </p:sp>
      <p:pic>
        <p:nvPicPr>
          <p:cNvPr id="6" name="Picture 5" descr="Electronics_and_Computer_Science_BLACK-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99" y="381000"/>
            <a:ext cx="2163119" cy="584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1F2D2-918D-AD4A-8F68-67F5511980C9}" type="datetime1">
              <a:rPr lang="en-GB" smtClean="0"/>
              <a:t>07/05/15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324000" y="1692000"/>
            <a:ext cx="8496000" cy="446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Aft>
                <a:spcPts val="1800"/>
              </a:spcAft>
              <a:defRPr/>
            </a:lvl1pPr>
            <a:lvl2pPr marL="54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2pPr>
            <a:lvl3pPr marL="81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3pPr>
            <a:lvl4pPr marL="108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4pPr>
            <a:lvl5pPr marL="135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gradFill flip="none" rotWithShape="1">
          <a:gsLst>
            <a:gs pos="0">
              <a:srgbClr val="007275"/>
            </a:gs>
            <a:gs pos="100000">
              <a:srgbClr val="008CAC"/>
            </a:gs>
            <a:gs pos="50000">
              <a:srgbClr val="007275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1700214"/>
            <a:ext cx="8496000" cy="4113268"/>
          </a:xfrm>
        </p:spPr>
        <p:txBody>
          <a:bodyPr anchor="ctr"/>
          <a:lstStyle>
            <a:lvl1pPr algn="r">
              <a:defRPr sz="7200" b="0" i="0" cap="none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pic>
        <p:nvPicPr>
          <p:cNvPr id="9" name="Picture 1033" descr="white_logo"/>
          <p:cNvPicPr>
            <a:picLocks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38925" y="381000"/>
            <a:ext cx="2139950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Section Header">
    <p:bg>
      <p:bgPr>
        <a:gradFill flip="none" rotWithShape="1">
          <a:gsLst>
            <a:gs pos="0">
              <a:srgbClr val="007275"/>
            </a:gs>
            <a:gs pos="100000">
              <a:srgbClr val="008CAC"/>
            </a:gs>
            <a:gs pos="50000">
              <a:srgbClr val="007275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9000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4406900"/>
            <a:ext cx="8496000" cy="1362075"/>
          </a:xfrm>
          <a:effectLst>
            <a:outerShdw blurRad="76200" dist="12700" dir="2700000" algn="tl" rotWithShape="0">
              <a:prstClr val="black"/>
            </a:outerShdw>
          </a:effectLst>
        </p:spPr>
        <p:txBody>
          <a:bodyPr/>
          <a:lstStyle>
            <a:lvl1pPr algn="l">
              <a:defRPr sz="4800" b="0" i="0" cap="none"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24000" y="5768975"/>
            <a:ext cx="8496000" cy="395288"/>
          </a:xfrm>
          <a:effectLst>
            <a:outerShdw blurRad="76200" dist="12700" dir="2700000" algn="tl" rotWithShape="0">
              <a:prstClr val="black"/>
            </a:outerShdw>
          </a:effectLst>
        </p:spPr>
        <p:txBody>
          <a:bodyPr anchor="b"/>
          <a:lstStyle>
            <a:lvl1pPr marL="0" indent="0">
              <a:buNone/>
              <a:defRPr sz="1600" b="1">
                <a:solidFill>
                  <a:srgbClr val="FFFFFF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 smtClean="0"/>
              <a:t>Click to add image URI</a:t>
            </a:r>
          </a:p>
        </p:txBody>
      </p:sp>
    </p:spTree>
    <p:extLst>
      <p:ext uri="{BB962C8B-B14F-4D97-AF65-F5344CB8AC3E}">
        <p14:creationId xmlns:p14="http://schemas.microsoft.com/office/powerpoint/2010/main" val="2850557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4000" y="1682750"/>
            <a:ext cx="4095600" cy="44894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82750"/>
            <a:ext cx="4095600" cy="4489449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pic>
        <p:nvPicPr>
          <p:cNvPr id="11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2F73-881F-8549-8DEA-E45497E3EFA2}" type="datetime1">
              <a:rPr lang="en-GB" smtClean="0"/>
              <a:t>07/05/15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682750"/>
            <a:ext cx="4095600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00" y="2322511"/>
            <a:ext cx="4095600" cy="3849689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4399" y="1682750"/>
            <a:ext cx="4094164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399" y="2322511"/>
            <a:ext cx="4094164" cy="384969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pic>
        <p:nvPicPr>
          <p:cNvPr id="12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0A22B-38B8-8D4B-8203-6C3CC12CE21F}" type="datetime1">
              <a:rPr lang="en-GB" smtClean="0"/>
              <a:t>07/05/15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red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6857999"/>
          </a:xfrm>
        </p:spPr>
        <p:txBody>
          <a:bodyPr/>
          <a:lstStyle/>
          <a:p>
            <a:r>
              <a:rPr lang="en-GB" smtClean="0"/>
              <a:t>Drag picture to placeholder or click icon to add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24000" y="6316662"/>
            <a:ext cx="6585941" cy="312738"/>
          </a:xfrm>
          <a:effectLst/>
        </p:spPr>
        <p:txBody>
          <a:bodyPr anchor="b"/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 smtClean="0"/>
              <a:t>Click to add image credit</a:t>
            </a:r>
          </a:p>
        </p:txBody>
      </p:sp>
    </p:spTree>
    <p:extLst>
      <p:ext uri="{BB962C8B-B14F-4D97-AF65-F5344CB8AC3E}">
        <p14:creationId xmlns:p14="http://schemas.microsoft.com/office/powerpoint/2010/main" val="13442963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4000" y="1682750"/>
            <a:ext cx="8496000" cy="4489450"/>
          </a:xfrm>
        </p:spPr>
        <p:txBody>
          <a:bodyPr/>
          <a:lstStyle/>
          <a:p>
            <a:pPr lvl="0"/>
            <a:r>
              <a:rPr lang="en-GB" noProof="0" smtClean="0"/>
              <a:t>Click icon to add table</a:t>
            </a:r>
            <a:endParaRPr lang="en-US" noProof="0" dirty="0" smtClean="0"/>
          </a:p>
        </p:txBody>
      </p:sp>
      <p:pic>
        <p:nvPicPr>
          <p:cNvPr id="9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80175-F09D-8145-A58F-2E1625016BBF}" type="datetime1">
              <a:rPr lang="en-GB" smtClean="0"/>
              <a:t>07/05/15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A4B73-0D85-E64C-9F6F-E9B3316CFEB8}" type="datetime1">
              <a:rPr lang="en-GB" smtClean="0"/>
              <a:t>07/05/15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324000" y="1692000"/>
            <a:ext cx="8496000" cy="210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Aft>
                <a:spcPts val="1800"/>
              </a:spcAft>
              <a:defRPr/>
            </a:lvl1pPr>
            <a:lvl2pPr marL="54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2pPr>
            <a:lvl3pPr marL="81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3pPr>
            <a:lvl4pPr marL="108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4pPr>
            <a:lvl5pPr marL="1350000" indent="-180000">
              <a:lnSpc>
                <a:spcPct val="100000"/>
              </a:lnSpc>
              <a:spcAft>
                <a:spcPts val="1200"/>
              </a:spcAft>
              <a:buFont typeface="Lucida Grande"/>
              <a:buChar char="–"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327827" y="4077072"/>
            <a:ext cx="8496300" cy="2100263"/>
          </a:xfrm>
        </p:spPr>
        <p:txBody>
          <a:bodyPr/>
          <a:lstStyle/>
          <a:p>
            <a:r>
              <a:rPr lang="en-GB" smtClean="0"/>
              <a:t>Drag picture to placeholder or click icon to add</a:t>
            </a:r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pic>
        <p:nvPicPr>
          <p:cNvPr id="8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2340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2B5EB-886B-0F46-B16B-D443F3A941C2}" type="datetime1">
              <a:rPr lang="en-GB" smtClean="0"/>
              <a:t>07/05/15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gradFill flip="none" rotWithShape="1">
          <a:gsLst>
            <a:gs pos="0">
              <a:srgbClr val="007275"/>
            </a:gs>
            <a:gs pos="100000">
              <a:srgbClr val="008CAC"/>
            </a:gs>
            <a:gs pos="50000">
              <a:srgbClr val="007275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1700214"/>
            <a:ext cx="8496000" cy="4113268"/>
          </a:xfrm>
        </p:spPr>
        <p:txBody>
          <a:bodyPr anchor="ctr"/>
          <a:lstStyle>
            <a:lvl1pPr algn="r">
              <a:defRPr sz="7200" b="0" i="0" cap="none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pic>
        <p:nvPicPr>
          <p:cNvPr id="9" name="Picture 1033" descr="white_logo"/>
          <p:cNvPicPr>
            <a:picLocks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38925" y="381000"/>
            <a:ext cx="2139950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Section Header">
    <p:bg>
      <p:bgPr>
        <a:gradFill flip="none" rotWithShape="1">
          <a:gsLst>
            <a:gs pos="0">
              <a:srgbClr val="007275"/>
            </a:gs>
            <a:gs pos="100000">
              <a:srgbClr val="008CAC"/>
            </a:gs>
            <a:gs pos="50000">
              <a:srgbClr val="007275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90000" indent="0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4406900"/>
            <a:ext cx="8496000" cy="1362075"/>
          </a:xfrm>
          <a:effectLst>
            <a:outerShdw blurRad="76200" dist="12700" dir="2700000" algn="tl" rotWithShape="0">
              <a:prstClr val="black"/>
            </a:outerShdw>
          </a:effectLst>
        </p:spPr>
        <p:txBody>
          <a:bodyPr/>
          <a:lstStyle>
            <a:lvl1pPr algn="l">
              <a:defRPr sz="4800" b="0" i="0" cap="none"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24000" y="5768975"/>
            <a:ext cx="8496000" cy="395288"/>
          </a:xfrm>
          <a:effectLst>
            <a:outerShdw blurRad="76200" dist="12700" dir="2700000" algn="tl" rotWithShape="0">
              <a:prstClr val="black"/>
            </a:outerShdw>
          </a:effectLst>
        </p:spPr>
        <p:txBody>
          <a:bodyPr anchor="b"/>
          <a:lstStyle>
            <a:lvl1pPr marL="0" indent="0">
              <a:buNone/>
              <a:defRPr sz="1600" b="1">
                <a:solidFill>
                  <a:srgbClr val="FFFFFF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 smtClean="0"/>
              <a:t>Click to add image URI</a:t>
            </a:r>
          </a:p>
        </p:txBody>
      </p:sp>
    </p:spTree>
    <p:extLst>
      <p:ext uri="{BB962C8B-B14F-4D97-AF65-F5344CB8AC3E}">
        <p14:creationId xmlns:p14="http://schemas.microsoft.com/office/powerpoint/2010/main" val="2850557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4000" y="1682750"/>
            <a:ext cx="4095600" cy="44894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82750"/>
            <a:ext cx="4095600" cy="4489449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pic>
        <p:nvPicPr>
          <p:cNvPr id="11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D6857-509E-694E-BE57-94ED85CDC0BD}" type="datetime1">
              <a:rPr lang="en-GB" smtClean="0"/>
              <a:t>07/05/15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000" y="1682750"/>
            <a:ext cx="4095600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00" y="2322511"/>
            <a:ext cx="4095600" cy="3849689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4399" y="1682750"/>
            <a:ext cx="4094164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399" y="2322511"/>
            <a:ext cx="4094164" cy="384969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pic>
        <p:nvPicPr>
          <p:cNvPr id="12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CED0-C89A-A548-BF31-3FA2EA243A67}" type="datetime1">
              <a:rPr lang="en-GB" smtClean="0"/>
              <a:t>07/05/15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4000" y="1682750"/>
            <a:ext cx="8496000" cy="4489450"/>
          </a:xfrm>
        </p:spPr>
        <p:txBody>
          <a:bodyPr/>
          <a:lstStyle/>
          <a:p>
            <a:pPr lvl="0"/>
            <a:r>
              <a:rPr lang="en-GB" noProof="0" smtClean="0"/>
              <a:t>Click icon to add table</a:t>
            </a:r>
            <a:endParaRPr lang="en-US" noProof="0" dirty="0" smtClean="0"/>
          </a:p>
        </p:txBody>
      </p:sp>
      <p:pic>
        <p:nvPicPr>
          <p:cNvPr id="9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7334-BFE1-3444-B7CE-3C1BF9C46FF9}" type="datetime1">
              <a:rPr lang="en-GB" smtClean="0"/>
              <a:t>07/05/15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7" descr="marine_blue _logo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5113" y="381000"/>
            <a:ext cx="2160587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BB460-76A4-E04C-8E9C-6176853B3CE1}" type="datetime1">
              <a:rPr lang="en-GB" smtClean="0"/>
              <a:t>07/05/15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4000" y="900000"/>
            <a:ext cx="84960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4000" y="1692000"/>
            <a:ext cx="8496000" cy="446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4000" y="6324600"/>
            <a:ext cx="1752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 dirty="0">
                <a:latin typeface="Georgia"/>
                <a:ea typeface="ＭＳ Ｐゴシック" pitchFamily="-106" charset="-128"/>
                <a:cs typeface="Georgia"/>
              </a:defRPr>
            </a:lvl1pPr>
          </a:lstStyle>
          <a:p>
            <a:fld id="{1CD4D996-65B7-EB4B-9AF6-8B89C4C5414E}" type="datetime1">
              <a:rPr lang="en-GB" smtClean="0"/>
              <a:t>07/05/15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3246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dirty="0">
                <a:latin typeface="Georgia"/>
                <a:ea typeface="ＭＳ Ｐゴシック" pitchFamily="-106" charset="-128"/>
                <a:cs typeface="Georgia"/>
              </a:defRPr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67400" y="6316662"/>
            <a:ext cx="175260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Georgia"/>
                <a:ea typeface="ＭＳ Ｐゴシック" pitchFamily="-106" charset="-128"/>
                <a:cs typeface="Georgia"/>
              </a:defRPr>
            </a:lvl1pPr>
          </a:lstStyle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174625" indent="-174625" algn="l" rtl="0" eaLnBrk="1" fontAlgn="base" hangingPunct="1">
        <a:spcBef>
          <a:spcPct val="0"/>
        </a:spcBef>
        <a:spcAft>
          <a:spcPts val="1800"/>
        </a:spcAft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449263" indent="-176213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2pPr>
      <a:lvl3pPr marL="722313" indent="-185738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3pPr>
      <a:lvl4pPr marL="985838" indent="-176213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4pPr>
      <a:lvl5pPr marL="1258888" indent="-185738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4000" y="900000"/>
            <a:ext cx="84960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4000" y="1692000"/>
            <a:ext cx="8496000" cy="446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4000" y="6324600"/>
            <a:ext cx="1752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 dirty="0">
                <a:latin typeface="Georgia"/>
                <a:ea typeface="ＭＳ Ｐゴシック" pitchFamily="-106" charset="-128"/>
                <a:cs typeface="Georgia"/>
              </a:defRPr>
            </a:lvl1pPr>
          </a:lstStyle>
          <a:p>
            <a:fld id="{53672D52-03BA-C144-A641-E317A7508291}" type="datetime1">
              <a:rPr lang="en-GB" smtClean="0"/>
              <a:t>07/05/15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3246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dirty="0">
                <a:latin typeface="Georgia"/>
                <a:ea typeface="ＭＳ Ｐゴシック" pitchFamily="-106" charset="-128"/>
                <a:cs typeface="Georgia"/>
              </a:defRPr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67400" y="6316662"/>
            <a:ext cx="175260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Georgia"/>
                <a:ea typeface="ＭＳ Ｐゴシック" pitchFamily="-106" charset="-128"/>
                <a:cs typeface="Georgia"/>
              </a:defRPr>
            </a:lvl1pPr>
          </a:lstStyle>
          <a:p>
            <a:fld id="{02269C5D-17B1-1A47-85F6-69974AB9A343}" type="slidenum">
              <a:rPr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270000" indent="-180000" algn="l" rtl="0" eaLnBrk="1" fontAlgn="base" hangingPunct="1">
        <a:spcBef>
          <a:spcPct val="0"/>
        </a:spcBef>
        <a:spcAft>
          <a:spcPts val="1800"/>
        </a:spcAft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40000" indent="-180000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2pPr>
      <a:lvl3pPr marL="810000" indent="-180000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3pPr>
      <a:lvl4pPr marL="1080000" indent="-180000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4pPr>
      <a:lvl5pPr marL="1350000" indent="-180000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4000" y="900000"/>
            <a:ext cx="84960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4000" y="1692000"/>
            <a:ext cx="8496000" cy="446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4000" y="6324600"/>
            <a:ext cx="1752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 dirty="0">
                <a:latin typeface="Georgia"/>
                <a:ea typeface="ＭＳ Ｐゴシック" pitchFamily="-106" charset="-128"/>
                <a:cs typeface="Georgia"/>
              </a:defRPr>
            </a:lvl1pPr>
          </a:lstStyle>
          <a:p>
            <a:fld id="{8DC2EDDE-56FC-4144-B4F9-AF39C2743451}" type="datetime1">
              <a:rPr lang="en-GB" smtClean="0"/>
              <a:t>07/05/15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3246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dirty="0">
                <a:latin typeface="Georgia"/>
                <a:ea typeface="ＭＳ Ｐゴシック" pitchFamily="-106" charset="-128"/>
                <a:cs typeface="Georgia"/>
              </a:defRPr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67400" y="6316662"/>
            <a:ext cx="175260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Georgia"/>
                <a:ea typeface="ＭＳ Ｐゴシック" pitchFamily="-106" charset="-128"/>
                <a:cs typeface="Georgia"/>
              </a:defRPr>
            </a:lvl1pPr>
          </a:lstStyle>
          <a:p>
            <a:fld id="{02269C5D-17B1-1A47-85F6-69974AB9A34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174625" indent="-174625" algn="l" rtl="0" eaLnBrk="1" fontAlgn="base" hangingPunct="1">
        <a:spcBef>
          <a:spcPct val="0"/>
        </a:spcBef>
        <a:spcAft>
          <a:spcPts val="1800"/>
        </a:spcAft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449263" indent="-176213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2pPr>
      <a:lvl3pPr marL="722313" indent="-185738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3pPr>
      <a:lvl4pPr marL="985838" indent="-176213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4pPr>
      <a:lvl5pPr marL="1258888" indent="-185738" algn="l" rtl="0" eaLnBrk="1" fontAlgn="base" hangingPunct="1">
        <a:spcBef>
          <a:spcPct val="0"/>
        </a:spcBef>
        <a:spcAft>
          <a:spcPts val="1200"/>
        </a:spcAft>
        <a:buFont typeface="Lucida Grande"/>
        <a:buChar char="-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hyperlink" Target="http://portal.acm.org/citation.cfm?doid=564585.564601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5.jpeg"/><Relationship Id="rId3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hyperlink" Target="http://kkovacs.eu/cassandra-vs-mongodb-vs-couchdb-vs-redis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6.jpeg"/><Relationship Id="rId3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1.xml"/><Relationship Id="rId2" Type="http://schemas.openxmlformats.org/officeDocument/2006/relationships/hyperlink" Target="http://sitr.us/2009/06/30/database-queries-the-couchdb-way.html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6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20.png"/><Relationship Id="rId3" Type="http://schemas.openxmlformats.org/officeDocument/2006/relationships/image" Target="../media/image21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191kCkNya5Q" TargetMode="External"/><Relationship Id="rId4" Type="http://schemas.openxmlformats.org/officeDocument/2006/relationships/hyperlink" Target="http://www.youtube.com/watch?v=b1BZ9YFsd2o" TargetMode="External"/><Relationship Id="rId1" Type="http://schemas.openxmlformats.org/officeDocument/2006/relationships/slideLayout" Target="../slideLayouts/slideLayout21.xml"/><Relationship Id="rId2" Type="http://schemas.openxmlformats.org/officeDocument/2006/relationships/hyperlink" Target="http://www.youtube.com/watch?v=qI_g07C_Q5I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hyperlink" Target="http://www.emc.com/leadership/digital-universe/index.htm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NoSQL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dirty="0" smtClean="0"/>
              <a:t>Beyond RDBMS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COMP3211 Advanced Databases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Nicholas Gibbins and Sina Samangooei </a:t>
            </a:r>
          </a:p>
          <a:p>
            <a:r>
              <a:rPr lang="en-US" smtClean="0"/>
              <a:t>2014-2015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NoSQL</a:t>
            </a:r>
            <a:r>
              <a:rPr lang="en-US" dirty="0" smtClean="0"/>
              <a:t> Movement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026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NoSQL</a:t>
            </a:r>
            <a:r>
              <a:rPr lang="en-GB" dirty="0" smtClean="0"/>
              <a:t> – A movement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GB" dirty="0" err="1" smtClean="0"/>
              <a:t>NoSQL</a:t>
            </a:r>
            <a:r>
              <a:rPr lang="en-GB" dirty="0" smtClean="0"/>
              <a:t> came to address </a:t>
            </a:r>
          </a:p>
          <a:p>
            <a:pPr lvl="1"/>
            <a:r>
              <a:rPr lang="en-GB" dirty="0" smtClean="0"/>
              <a:t>“</a:t>
            </a:r>
            <a:r>
              <a:rPr lang="en-GB" b="1" dirty="0" smtClean="0"/>
              <a:t>web-scale</a:t>
            </a:r>
            <a:r>
              <a:rPr lang="en-GB" dirty="0" smtClean="0"/>
              <a:t> problems”</a:t>
            </a:r>
          </a:p>
          <a:p>
            <a:pPr lvl="1"/>
            <a:r>
              <a:rPr lang="en-GB" dirty="0" smtClean="0"/>
              <a:t>… </a:t>
            </a:r>
            <a:r>
              <a:rPr lang="en-GB" b="1" dirty="0" smtClean="0"/>
              <a:t>impedance mismatch </a:t>
            </a:r>
            <a:r>
              <a:rPr lang="en-GB" dirty="0" smtClean="0"/>
              <a:t>on the way</a:t>
            </a:r>
          </a:p>
          <a:p>
            <a:pPr marL="90000" indent="0">
              <a:buNone/>
            </a:pPr>
            <a:r>
              <a:rPr lang="en-GB" dirty="0" smtClean="0"/>
              <a:t>Key attributes include:</a:t>
            </a:r>
          </a:p>
          <a:p>
            <a:pPr lvl="1"/>
            <a:r>
              <a:rPr lang="en-GB" b="1" dirty="0" smtClean="0"/>
              <a:t>Non-Relational </a:t>
            </a:r>
            <a:r>
              <a:rPr lang="en-GB" i="1" dirty="0" smtClean="0"/>
              <a:t>(Though they can be, but aren’t good at it)</a:t>
            </a:r>
            <a:endParaRPr lang="en-GB" b="1" dirty="0" smtClean="0"/>
          </a:p>
          <a:p>
            <a:pPr lvl="1"/>
            <a:r>
              <a:rPr lang="en-US" b="1" dirty="0"/>
              <a:t>Schema </a:t>
            </a:r>
            <a:r>
              <a:rPr lang="en-US" b="1" dirty="0" smtClean="0"/>
              <a:t>Free </a:t>
            </a:r>
            <a:r>
              <a:rPr lang="en-US" i="1" dirty="0" smtClean="0"/>
              <a:t>(Except the implicit schema, application side)</a:t>
            </a:r>
            <a:endParaRPr lang="en-US" i="1" dirty="0"/>
          </a:p>
          <a:p>
            <a:pPr lvl="1"/>
            <a:r>
              <a:rPr lang="en-US" dirty="0"/>
              <a:t>Inherently </a:t>
            </a:r>
            <a:r>
              <a:rPr lang="en-US" b="1" dirty="0" smtClean="0"/>
              <a:t>Distributed </a:t>
            </a:r>
            <a:r>
              <a:rPr lang="en-US" i="1" dirty="0" smtClean="0"/>
              <a:t>(In different ways, Some more so than others)</a:t>
            </a:r>
            <a:endParaRPr lang="en-US" i="1" dirty="0"/>
          </a:p>
          <a:p>
            <a:pPr lvl="1"/>
            <a:r>
              <a:rPr lang="en-US" b="1" dirty="0"/>
              <a:t>Open </a:t>
            </a:r>
            <a:r>
              <a:rPr lang="en-US" b="1" dirty="0" smtClean="0"/>
              <a:t>Source </a:t>
            </a:r>
            <a:r>
              <a:rPr lang="en-US" i="1" dirty="0" smtClean="0"/>
              <a:t>(mostly… e.g. Oracle’s </a:t>
            </a:r>
            <a:r>
              <a:rPr lang="en-US" i="1" dirty="0" err="1" smtClean="0"/>
              <a:t>NoSQL</a:t>
            </a:r>
            <a:r>
              <a:rPr lang="en-US" i="1" dirty="0" smtClean="0"/>
              <a:t>)</a:t>
            </a:r>
            <a:endParaRPr lang="en-US" i="1" dirty="0"/>
          </a:p>
          <a:p>
            <a:endParaRPr lang="en-GB" dirty="0" smtClean="0"/>
          </a:p>
          <a:p>
            <a:endParaRPr lang="en-GB" dirty="0" smtClean="0"/>
          </a:p>
          <a:p>
            <a:pPr lvl="1"/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60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</a:t>
            </a:r>
            <a:r>
              <a:rPr lang="en-US" dirty="0" err="1" smtClean="0"/>
              <a:t>NoSQL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US" dirty="0" smtClean="0"/>
              <a:t>Quite hard to define a movement based around a </a:t>
            </a:r>
            <a:r>
              <a:rPr lang="en-US" b="1" dirty="0" smtClean="0"/>
              <a:t>negative</a:t>
            </a:r>
          </a:p>
          <a:p>
            <a:pPr lvl="1"/>
            <a:r>
              <a:rPr lang="en-US" dirty="0" smtClean="0"/>
              <a:t>Is a CSV file </a:t>
            </a:r>
            <a:r>
              <a:rPr lang="en-US" dirty="0" err="1" smtClean="0"/>
              <a:t>NoSQL</a:t>
            </a:r>
            <a:r>
              <a:rPr lang="en-US" dirty="0" smtClean="0"/>
              <a:t>? </a:t>
            </a:r>
          </a:p>
          <a:p>
            <a:pPr marL="630000" lvl="2" indent="0">
              <a:buNone/>
            </a:pPr>
            <a:r>
              <a:rPr lang="en-US" i="1" dirty="0" smtClean="0"/>
              <a:t>(How about a turnip?)</a:t>
            </a:r>
            <a:endParaRPr lang="en-US" dirty="0" smtClean="0"/>
          </a:p>
          <a:p>
            <a:pPr lvl="1"/>
            <a:r>
              <a:rPr lang="en-US" dirty="0" smtClean="0"/>
              <a:t>How about a non-relational database from the </a:t>
            </a:r>
            <a:r>
              <a:rPr lang="en-US" dirty="0" smtClean="0"/>
              <a:t>60s/70s/80s</a:t>
            </a:r>
            <a:r>
              <a:rPr lang="en-US" dirty="0" smtClean="0"/>
              <a:t>/90s</a:t>
            </a:r>
          </a:p>
          <a:p>
            <a:pPr marL="630000" lvl="2" indent="0">
              <a:buNone/>
            </a:pPr>
            <a:r>
              <a:rPr lang="en-US" i="1" dirty="0" smtClean="0"/>
              <a:t>(IMS, IDMS, MUMPS</a:t>
            </a:r>
            <a:r>
              <a:rPr lang="en-US" i="1" dirty="0" smtClean="0"/>
              <a:t>, CLOB, XMLDB etc.)</a:t>
            </a:r>
          </a:p>
          <a:p>
            <a:pPr marL="90000" indent="0">
              <a:buNone/>
            </a:pPr>
            <a:r>
              <a:rPr lang="en-US" dirty="0" err="1" smtClean="0"/>
              <a:t>NoSQL</a:t>
            </a:r>
            <a:r>
              <a:rPr lang="en-US" dirty="0" smtClean="0"/>
              <a:t> is not definable strictly</a:t>
            </a:r>
          </a:p>
          <a:p>
            <a:pPr lvl="1"/>
            <a:r>
              <a:rPr lang="en-US" dirty="0" smtClean="0"/>
              <a:t>…but many folks have </a:t>
            </a:r>
            <a:r>
              <a:rPr lang="en-US" b="1" dirty="0" smtClean="0"/>
              <a:t>certainly tried</a:t>
            </a:r>
            <a:r>
              <a:rPr lang="en-US" dirty="0" smtClean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515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NoSQL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2993750"/>
            <a:ext cx="8496000" cy="2070375"/>
          </a:xfrm>
        </p:spPr>
        <p:txBody>
          <a:bodyPr/>
          <a:lstStyle/>
          <a:p>
            <a:pPr marL="90000" indent="0">
              <a:buNone/>
            </a:pPr>
            <a:r>
              <a:rPr lang="en-US" i="1" dirty="0" smtClean="0"/>
              <a:t>“Next Generation Databases mostly addressing some of the points: being </a:t>
            </a:r>
            <a:r>
              <a:rPr lang="en-US" b="1" i="1" dirty="0" smtClean="0"/>
              <a:t>non-relational, distributed, open-source</a:t>
            </a:r>
            <a:r>
              <a:rPr lang="en-US" i="1" dirty="0" smtClean="0"/>
              <a:t> and </a:t>
            </a:r>
            <a:r>
              <a:rPr lang="en-US" b="1" i="1" dirty="0" smtClean="0"/>
              <a:t>horizontally scalable</a:t>
            </a:r>
            <a:r>
              <a:rPr lang="en-US" i="1" dirty="0" smtClean="0"/>
              <a:t>.”</a:t>
            </a:r>
          </a:p>
          <a:p>
            <a:pPr marL="90000" indent="0">
              <a:buNone/>
            </a:pPr>
            <a:r>
              <a:rPr lang="en-US" i="1" dirty="0"/>
              <a:t>	</a:t>
            </a:r>
            <a:r>
              <a:rPr lang="en-US" i="1" dirty="0" smtClean="0"/>
              <a:t>- </a:t>
            </a:r>
            <a:r>
              <a:rPr lang="en-US" b="1" dirty="0"/>
              <a:t>Stefan </a:t>
            </a:r>
            <a:r>
              <a:rPr lang="en-US" b="1" dirty="0" err="1" smtClean="0"/>
              <a:t>Edlich</a:t>
            </a:r>
            <a:r>
              <a:rPr lang="en-US" b="1" dirty="0" smtClean="0"/>
              <a:t> </a:t>
            </a:r>
            <a:r>
              <a:rPr lang="en-US" i="1" dirty="0" smtClean="0"/>
              <a:t>(</a:t>
            </a:r>
            <a:r>
              <a:rPr lang="en-US" i="1" dirty="0" err="1" smtClean="0"/>
              <a:t>nosql-database.org</a:t>
            </a:r>
            <a:r>
              <a:rPr lang="en-US" i="1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36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NoSQL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2993750"/>
            <a:ext cx="8496000" cy="2070375"/>
          </a:xfrm>
        </p:spPr>
        <p:txBody>
          <a:bodyPr/>
          <a:lstStyle/>
          <a:p>
            <a:pPr marL="90000" indent="0">
              <a:buNone/>
            </a:pPr>
            <a:r>
              <a:rPr lang="en-GB" i="1" dirty="0"/>
              <a:t>"</a:t>
            </a:r>
            <a:r>
              <a:rPr lang="en-GB" i="1" dirty="0" err="1"/>
              <a:t>NoSQL</a:t>
            </a:r>
            <a:r>
              <a:rPr lang="en-GB" i="1" dirty="0"/>
              <a:t>: a </a:t>
            </a:r>
            <a:r>
              <a:rPr lang="en-GB" b="1" i="1" dirty="0"/>
              <a:t>broad class </a:t>
            </a:r>
            <a:r>
              <a:rPr lang="en-GB" i="1" dirty="0"/>
              <a:t>of data management systems where the data is partitioned </a:t>
            </a:r>
            <a:r>
              <a:rPr lang="en-GB" b="1" i="1" dirty="0"/>
              <a:t>across a set of servers</a:t>
            </a:r>
            <a:r>
              <a:rPr lang="en-GB" i="1" dirty="0"/>
              <a:t>, where no server </a:t>
            </a:r>
            <a:r>
              <a:rPr lang="en-GB" b="1" i="1" dirty="0"/>
              <a:t>plays a privileged role</a:t>
            </a:r>
            <a:r>
              <a:rPr lang="en-GB" i="1" dirty="0"/>
              <a:t>."</a:t>
            </a:r>
            <a:r>
              <a:rPr lang="en-US" i="1" dirty="0"/>
              <a:t>	</a:t>
            </a:r>
            <a:endParaRPr lang="en-US" i="1" dirty="0" smtClean="0"/>
          </a:p>
          <a:p>
            <a:pPr marL="90000" indent="0">
              <a:buNone/>
            </a:pPr>
            <a:r>
              <a:rPr lang="en-US" i="1" dirty="0"/>
              <a:t>	</a:t>
            </a:r>
            <a:r>
              <a:rPr lang="en-US" i="1" dirty="0" smtClean="0"/>
              <a:t>- </a:t>
            </a:r>
            <a:r>
              <a:rPr lang="en-GB" b="1" dirty="0" err="1" smtClean="0"/>
              <a:t>Emin</a:t>
            </a:r>
            <a:r>
              <a:rPr lang="en-GB" b="1" dirty="0" smtClean="0"/>
              <a:t> </a:t>
            </a:r>
            <a:r>
              <a:rPr lang="en-GB" b="1" dirty="0" err="1"/>
              <a:t>Gün</a:t>
            </a:r>
            <a:r>
              <a:rPr lang="en-GB" b="1" dirty="0"/>
              <a:t> </a:t>
            </a:r>
            <a:r>
              <a:rPr lang="en-GB" b="1" dirty="0" err="1" smtClean="0"/>
              <a:t>Sirer</a:t>
            </a:r>
            <a:r>
              <a:rPr lang="en-GB" b="1" dirty="0"/>
              <a:t> </a:t>
            </a:r>
            <a:r>
              <a:rPr lang="en-US" i="1" dirty="0" smtClean="0"/>
              <a:t>(hackingdistributed.com)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653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 err="1" smtClean="0"/>
              <a:t>NoSQL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2885937"/>
            <a:ext cx="8496000" cy="2387875"/>
          </a:xfrm>
        </p:spPr>
        <p:txBody>
          <a:bodyPr/>
          <a:lstStyle/>
          <a:p>
            <a:pPr marL="90000" indent="0">
              <a:buNone/>
            </a:pPr>
            <a:r>
              <a:rPr lang="en-US" i="1" dirty="0"/>
              <a:t>“</a:t>
            </a:r>
            <a:r>
              <a:rPr lang="en-US" i="1" dirty="0" smtClean="0"/>
              <a:t>[To </a:t>
            </a:r>
            <a:r>
              <a:rPr lang="en-US" i="1" dirty="0" err="1" smtClean="0"/>
              <a:t>organise</a:t>
            </a:r>
            <a:r>
              <a:rPr lang="en-US" i="1" dirty="0" smtClean="0"/>
              <a:t> a </a:t>
            </a:r>
            <a:r>
              <a:rPr lang="en-US" i="1" dirty="0" err="1" smtClean="0"/>
              <a:t>meetup</a:t>
            </a:r>
            <a:r>
              <a:rPr lang="en-US" i="1" dirty="0" smtClean="0"/>
              <a:t> in the late 2000s]… </a:t>
            </a:r>
            <a:r>
              <a:rPr lang="en-US" b="1" i="1" dirty="0"/>
              <a:t>you need a twitter #</a:t>
            </a:r>
            <a:r>
              <a:rPr lang="en-US" b="1" i="1" dirty="0" err="1"/>
              <a:t>hashtag</a:t>
            </a:r>
            <a:r>
              <a:rPr lang="en-US" i="1" dirty="0"/>
              <a:t>…That’s all </a:t>
            </a:r>
            <a:r>
              <a:rPr lang="en-US" b="1" i="1" dirty="0"/>
              <a:t>#</a:t>
            </a:r>
            <a:r>
              <a:rPr lang="en-US" b="1" i="1" dirty="0" err="1"/>
              <a:t>nosql</a:t>
            </a:r>
            <a:r>
              <a:rPr lang="en-US" i="1" dirty="0"/>
              <a:t> was ever meant to be, </a:t>
            </a:r>
            <a:r>
              <a:rPr lang="en-US" b="1" i="1" dirty="0"/>
              <a:t>a twitter </a:t>
            </a:r>
            <a:r>
              <a:rPr lang="en-US" b="1" i="1" dirty="0" err="1"/>
              <a:t>hashtag</a:t>
            </a:r>
            <a:r>
              <a:rPr lang="en-US" b="1" i="1" dirty="0"/>
              <a:t> </a:t>
            </a:r>
            <a:r>
              <a:rPr lang="en-US" i="1" dirty="0"/>
              <a:t>to </a:t>
            </a:r>
            <a:r>
              <a:rPr lang="en-US" i="1" dirty="0" err="1"/>
              <a:t>organise</a:t>
            </a:r>
            <a:r>
              <a:rPr lang="en-US" i="1" dirty="0"/>
              <a:t> a single </a:t>
            </a:r>
            <a:r>
              <a:rPr lang="en-US" i="1" dirty="0" err="1"/>
              <a:t>meetup</a:t>
            </a:r>
            <a:r>
              <a:rPr lang="en-US" b="1" i="1" dirty="0"/>
              <a:t> </a:t>
            </a:r>
            <a:r>
              <a:rPr lang="en-US" i="1" dirty="0"/>
              <a:t>at one point in time”</a:t>
            </a:r>
          </a:p>
          <a:p>
            <a:pPr marL="90000" indent="0">
              <a:buNone/>
            </a:pPr>
            <a:r>
              <a:rPr lang="en-US" i="1" dirty="0"/>
              <a:t>	</a:t>
            </a:r>
            <a:r>
              <a:rPr lang="en-US" b="1" dirty="0"/>
              <a:t>- Martin Fowler </a:t>
            </a:r>
            <a:r>
              <a:rPr lang="en-US" i="1" dirty="0" smtClean="0"/>
              <a:t>(</a:t>
            </a:r>
            <a:r>
              <a:rPr lang="en-US" i="1" dirty="0" err="1"/>
              <a:t>g</a:t>
            </a:r>
            <a:r>
              <a:rPr lang="en-US" i="1" dirty="0" err="1" smtClean="0"/>
              <a:t>oto</a:t>
            </a:r>
            <a:r>
              <a:rPr lang="en-US" i="1" dirty="0"/>
              <a:t>;</a:t>
            </a:r>
            <a:r>
              <a:rPr lang="en-US" i="1" dirty="0" smtClean="0"/>
              <a:t> </a:t>
            </a:r>
            <a:r>
              <a:rPr lang="en-US" i="1" dirty="0"/>
              <a:t>2012</a:t>
            </a:r>
            <a:r>
              <a:rPr lang="en-US" i="1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810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ACID, BASE </a:t>
            </a:r>
            <a:br>
              <a:rPr lang="en-US" dirty="0" smtClean="0"/>
            </a:br>
            <a:r>
              <a:rPr lang="en-US" dirty="0" smtClean="0"/>
              <a:t>and CAP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86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ACID – A Recap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US" dirty="0" smtClean="0"/>
              <a:t>In an ideal world, database transactions should be:</a:t>
            </a:r>
          </a:p>
          <a:p>
            <a:pPr lvl="1"/>
            <a:r>
              <a:rPr lang="en-US" b="1" dirty="0" smtClean="0"/>
              <a:t>A</a:t>
            </a:r>
            <a:r>
              <a:rPr lang="en-US" dirty="0" smtClean="0"/>
              <a:t>tomic</a:t>
            </a:r>
          </a:p>
          <a:p>
            <a:pPr marL="630000" lvl="2" indent="0">
              <a:buNone/>
            </a:pPr>
            <a:r>
              <a:rPr lang="en-US" i="1" dirty="0" smtClean="0"/>
              <a:t>Entire </a:t>
            </a:r>
            <a:r>
              <a:rPr lang="en-US" i="1" dirty="0" err="1" smtClean="0"/>
              <a:t>transcation</a:t>
            </a:r>
            <a:r>
              <a:rPr lang="en-US" i="1" dirty="0" smtClean="0"/>
              <a:t> succeeds or the entire transactions rolls back</a:t>
            </a:r>
          </a:p>
          <a:p>
            <a:pPr lvl="1"/>
            <a:r>
              <a:rPr lang="en-US" b="1" dirty="0" smtClean="0"/>
              <a:t>C</a:t>
            </a:r>
            <a:r>
              <a:rPr lang="en-US" dirty="0" smtClean="0"/>
              <a:t>onsistent</a:t>
            </a:r>
          </a:p>
          <a:p>
            <a:pPr marL="630000" lvl="2" indent="0">
              <a:buNone/>
            </a:pPr>
            <a:r>
              <a:rPr lang="en-US" i="1" dirty="0" smtClean="0"/>
              <a:t>A transaction must leave the database “valid” re: some defined rules</a:t>
            </a:r>
          </a:p>
          <a:p>
            <a:pPr lvl="1"/>
            <a:r>
              <a:rPr lang="en-US" b="1" dirty="0" smtClean="0"/>
              <a:t>I</a:t>
            </a:r>
            <a:r>
              <a:rPr lang="en-US" dirty="0" smtClean="0"/>
              <a:t>solated</a:t>
            </a:r>
          </a:p>
          <a:p>
            <a:pPr marL="630000" lvl="2" indent="0">
              <a:buNone/>
            </a:pPr>
            <a:r>
              <a:rPr lang="en-US" i="1" dirty="0" smtClean="0"/>
              <a:t>Concurrent interactions behave as though they occurred serially</a:t>
            </a:r>
          </a:p>
          <a:p>
            <a:pPr lvl="1"/>
            <a:r>
              <a:rPr lang="en-US" b="1" dirty="0" smtClean="0"/>
              <a:t>D</a:t>
            </a:r>
            <a:r>
              <a:rPr lang="en-US" dirty="0" smtClean="0"/>
              <a:t>urable</a:t>
            </a:r>
          </a:p>
          <a:p>
            <a:pPr marL="630000" lvl="2" indent="0">
              <a:buNone/>
            </a:pPr>
            <a:r>
              <a:rPr lang="en-US" i="1" dirty="0" smtClean="0"/>
              <a:t>Once committed, transactions survive power loss, acts of god etc.</a:t>
            </a:r>
          </a:p>
          <a:p>
            <a:pPr marL="90000" indent="0">
              <a:buNone/>
            </a:pPr>
            <a:r>
              <a:rPr lang="en-US" dirty="0" smtClean="0"/>
              <a:t>A big deal in traditional RDBMS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17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– An alternative to ACID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gratuitous </a:t>
            </a:r>
            <a:r>
              <a:rPr lang="en-US" dirty="0" err="1" smtClean="0"/>
              <a:t>backronym</a:t>
            </a:r>
            <a:r>
              <a:rPr lang="en-US" dirty="0" smtClean="0"/>
              <a:t>:</a:t>
            </a:r>
            <a:endParaRPr lang="en-US" dirty="0" smtClean="0"/>
          </a:p>
          <a:p>
            <a:pPr lvl="1"/>
            <a:r>
              <a:rPr lang="en-US" b="1" dirty="0" smtClean="0"/>
              <a:t>B</a:t>
            </a:r>
            <a:r>
              <a:rPr lang="en-US" dirty="0" smtClean="0"/>
              <a:t>asic </a:t>
            </a:r>
            <a:r>
              <a:rPr lang="en-US" b="1" dirty="0" smtClean="0"/>
              <a:t>A</a:t>
            </a:r>
            <a:r>
              <a:rPr lang="en-US" dirty="0" smtClean="0"/>
              <a:t>vailability</a:t>
            </a:r>
          </a:p>
          <a:p>
            <a:pPr marL="630000" lvl="2" indent="0">
              <a:buNone/>
            </a:pPr>
            <a:r>
              <a:rPr lang="en-US" i="1" dirty="0" smtClean="0"/>
              <a:t>The Application works basically all the time</a:t>
            </a:r>
          </a:p>
          <a:p>
            <a:pPr lvl="1"/>
            <a:r>
              <a:rPr lang="en-US" b="1" dirty="0" smtClean="0"/>
              <a:t>S</a:t>
            </a:r>
            <a:r>
              <a:rPr lang="en-US" dirty="0" smtClean="0"/>
              <a:t>oft-state</a:t>
            </a:r>
          </a:p>
          <a:p>
            <a:pPr marL="630000" lvl="2" indent="0">
              <a:buNone/>
            </a:pPr>
            <a:r>
              <a:rPr lang="en-US" i="1" dirty="0" smtClean="0"/>
              <a:t>Does not have to be consistent all the time</a:t>
            </a:r>
          </a:p>
          <a:p>
            <a:pPr lvl="1"/>
            <a:r>
              <a:rPr lang="en-US" b="1" dirty="0" smtClean="0"/>
              <a:t>E</a:t>
            </a:r>
            <a:r>
              <a:rPr lang="en-US" dirty="0" smtClean="0"/>
              <a:t>ventual consistency</a:t>
            </a:r>
          </a:p>
          <a:p>
            <a:pPr marL="630000" lvl="2" indent="0">
              <a:buNone/>
            </a:pPr>
            <a:r>
              <a:rPr lang="en-US" i="1" dirty="0" smtClean="0"/>
              <a:t>But </a:t>
            </a:r>
            <a:r>
              <a:rPr lang="en-US" i="1" dirty="0"/>
              <a:t>will be in some known state </a:t>
            </a:r>
            <a:r>
              <a:rPr lang="en-US" i="1" dirty="0" smtClean="0"/>
              <a:t>eventually</a:t>
            </a:r>
            <a:endParaRPr lang="en-US" dirty="0" smtClean="0"/>
          </a:p>
          <a:p>
            <a:pPr lvl="1"/>
            <a:endParaRPr lang="en-US" dirty="0" smtClean="0"/>
          </a:p>
          <a:p>
            <a:pPr marL="630000" lvl="2" indent="0">
              <a:buNone/>
            </a:pPr>
            <a:endParaRPr lang="en-US" i="1" dirty="0" smtClean="0"/>
          </a:p>
          <a:p>
            <a:pPr marL="630000" lvl="2" indent="0">
              <a:buNone/>
            </a:pPr>
            <a:endParaRPr lang="en-US" i="1" dirty="0"/>
          </a:p>
          <a:p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32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CAP </a:t>
            </a:r>
            <a:r>
              <a:rPr lang="en-US" dirty="0"/>
              <a:t>Theorem – </a:t>
            </a:r>
            <a:r>
              <a:rPr lang="en-US" dirty="0" smtClean="0"/>
              <a:t>a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889" y="1677889"/>
            <a:ext cx="8496000" cy="446908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Brewer’s CAP theorem stands </a:t>
            </a:r>
            <a:r>
              <a:rPr lang="en-US" dirty="0"/>
              <a:t>for:</a:t>
            </a:r>
          </a:p>
          <a:p>
            <a:pPr lvl="1"/>
            <a:r>
              <a:rPr lang="en-US" b="1" dirty="0"/>
              <a:t>Consistent: </a:t>
            </a:r>
            <a:r>
              <a:rPr lang="en-US" dirty="0"/>
              <a:t>writes are atomic, all subsequent requests retrieve the new value</a:t>
            </a:r>
          </a:p>
          <a:p>
            <a:pPr lvl="1"/>
            <a:r>
              <a:rPr lang="en-US" b="1" dirty="0"/>
              <a:t>Available:</a:t>
            </a:r>
            <a:r>
              <a:rPr lang="en-US" dirty="0"/>
              <a:t> The database will always return a value so long as the server is running</a:t>
            </a:r>
          </a:p>
          <a:p>
            <a:pPr lvl="1"/>
            <a:r>
              <a:rPr lang="en-US" b="1" dirty="0"/>
              <a:t>Partition Tolerant:</a:t>
            </a:r>
            <a:r>
              <a:rPr lang="en-US" dirty="0"/>
              <a:t> The system will still function even if the cluster network is partitioned (i.e. the cluster </a:t>
            </a:r>
            <a:r>
              <a:rPr lang="en-US" dirty="0" smtClean="0"/>
              <a:t>loses </a:t>
            </a:r>
            <a:r>
              <a:rPr lang="en-US" dirty="0"/>
              <a:t>contact with parts of itself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strike="sngStrike" dirty="0" smtClean="0"/>
              <a:t>overly stated</a:t>
            </a:r>
            <a:r>
              <a:rPr lang="en-US" dirty="0" smtClean="0"/>
              <a:t> well cited issue is:</a:t>
            </a:r>
          </a:p>
          <a:p>
            <a:pPr lvl="1"/>
            <a:r>
              <a:rPr lang="en-US" b="1" dirty="0" smtClean="0"/>
              <a:t>Of these 3</a:t>
            </a:r>
            <a:r>
              <a:rPr lang="en-US" dirty="0" smtClean="0"/>
              <a:t>, you can only ever build an algorithm which </a:t>
            </a:r>
            <a:r>
              <a:rPr lang="en-US" b="1" dirty="0" smtClean="0"/>
              <a:t>satisfies 2</a:t>
            </a:r>
          </a:p>
          <a:p>
            <a:r>
              <a:rPr lang="en-US" dirty="0" smtClean="0"/>
              <a:t>Formal Proof by Gilbert </a:t>
            </a:r>
            <a:r>
              <a:rPr lang="en-US" dirty="0"/>
              <a:t>and Lynch: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://portal.acm.org/citation.cfm?doid=</a:t>
            </a:r>
            <a:r>
              <a:rPr lang="en-US" dirty="0" smtClean="0">
                <a:hlinkClick r:id="rId2"/>
              </a:rPr>
              <a:t>564585.564601</a:t>
            </a:r>
            <a:r>
              <a:rPr lang="en-US" dirty="0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63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 you have some data...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GB" dirty="0" smtClean="0"/>
              <a:t>Relational Databases solve most data problems</a:t>
            </a:r>
          </a:p>
          <a:p>
            <a:pPr lvl="1"/>
            <a:r>
              <a:rPr lang="en-GB" b="1" dirty="0" smtClean="0"/>
              <a:t>Persistence</a:t>
            </a:r>
          </a:p>
          <a:p>
            <a:pPr marL="630000" lvl="2" indent="0">
              <a:buNone/>
            </a:pPr>
            <a:r>
              <a:rPr lang="en-GB" i="1" dirty="0" smtClean="0"/>
              <a:t>We can store data, and it will remain stored!</a:t>
            </a:r>
          </a:p>
          <a:p>
            <a:pPr lvl="1"/>
            <a:r>
              <a:rPr lang="en-GB" b="1" dirty="0" smtClean="0"/>
              <a:t>Integration</a:t>
            </a:r>
          </a:p>
          <a:p>
            <a:pPr marL="630000" lvl="2" indent="0">
              <a:buNone/>
            </a:pPr>
            <a:r>
              <a:rPr lang="en-GB" i="1" dirty="0" smtClean="0"/>
              <a:t>We can integrate lots of different apps through a central DB</a:t>
            </a:r>
          </a:p>
          <a:p>
            <a:pPr lvl="1"/>
            <a:r>
              <a:rPr lang="en-GB" b="1" dirty="0" smtClean="0"/>
              <a:t>SQL</a:t>
            </a:r>
          </a:p>
          <a:p>
            <a:pPr marL="630000" lvl="2" indent="0">
              <a:buNone/>
            </a:pPr>
            <a:r>
              <a:rPr lang="en-GB" i="1" dirty="0" smtClean="0"/>
              <a:t>Standard(</a:t>
            </a:r>
            <a:r>
              <a:rPr lang="en-GB" i="1" dirty="0" err="1" smtClean="0"/>
              <a:t>ish</a:t>
            </a:r>
            <a:r>
              <a:rPr lang="en-GB" i="1" dirty="0" smtClean="0"/>
              <a:t>), well </a:t>
            </a:r>
            <a:r>
              <a:rPr lang="en-GB" i="1" dirty="0" smtClean="0"/>
              <a:t>understood</a:t>
            </a:r>
            <a:r>
              <a:rPr lang="en-GB" i="1" dirty="0" smtClean="0"/>
              <a:t>, very expressive</a:t>
            </a:r>
          </a:p>
          <a:p>
            <a:pPr lvl="1"/>
            <a:r>
              <a:rPr lang="en-GB" b="1" dirty="0" smtClean="0"/>
              <a:t>Transactions</a:t>
            </a:r>
            <a:endParaRPr lang="en-GB" b="1" dirty="0"/>
          </a:p>
          <a:p>
            <a:pPr marL="630000" lvl="2" indent="0">
              <a:buNone/>
            </a:pPr>
            <a:r>
              <a:rPr lang="en-GB" i="1" dirty="0" smtClean="0"/>
              <a:t>ACID transactions, strong consistency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400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CAP Theorem – The DB perspective</a:t>
            </a:r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238" y="0"/>
            <a:ext cx="9144476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>
                <a:solidFill>
                  <a:srgbClr val="FFFFFF"/>
                </a:solidFill>
              </a:rPr>
              <a:pPr/>
              <a:t>20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391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CAP – Another Perspective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Partitions cause us to </a:t>
            </a:r>
            <a:r>
              <a:rPr lang="en-GB" dirty="0" smtClean="0"/>
              <a:t>choose:</a:t>
            </a:r>
            <a:endParaRPr lang="en-GB" dirty="0" smtClean="0"/>
          </a:p>
          <a:p>
            <a:pPr lvl="1"/>
            <a:r>
              <a:rPr lang="en-GB" dirty="0" smtClean="0"/>
              <a:t>Consistency (i.e. we disallow writes during the partition)</a:t>
            </a:r>
          </a:p>
          <a:p>
            <a:pPr lvl="1"/>
            <a:r>
              <a:rPr lang="en-GB" dirty="0" smtClean="0"/>
              <a:t>Availability (i.e. we allow writes during a partition)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2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Eventual Consistency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dirty="0" smtClean="0"/>
              <a:t>weaker form of consistency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From Amazon’s Dynamo paper:</a:t>
            </a:r>
          </a:p>
          <a:p>
            <a:pPr marL="90000" indent="0">
              <a:buNone/>
            </a:pPr>
            <a:r>
              <a:rPr lang="en-US" i="1" dirty="0" smtClean="0"/>
              <a:t>“the </a:t>
            </a:r>
            <a:r>
              <a:rPr lang="en-US" i="1" dirty="0"/>
              <a:t>storage system guarantees that if no new updates are made to the object, </a:t>
            </a:r>
            <a:r>
              <a:rPr lang="en-US" b="1" i="1" dirty="0"/>
              <a:t>eventually all accesses </a:t>
            </a:r>
            <a:r>
              <a:rPr lang="en-US" i="1" dirty="0"/>
              <a:t>will return the last updated value</a:t>
            </a:r>
            <a:r>
              <a:rPr lang="en-US" i="1" dirty="0" smtClean="0"/>
              <a:t>.</a:t>
            </a:r>
            <a:r>
              <a:rPr lang="en-US" i="1" dirty="0" smtClean="0"/>
              <a:t>”</a:t>
            </a:r>
          </a:p>
          <a:p>
            <a:pPr marL="90000" indent="0">
              <a:buNone/>
            </a:pPr>
            <a:r>
              <a:rPr lang="en-US" dirty="0" smtClean="0"/>
              <a:t>Two common approaches:</a:t>
            </a:r>
          </a:p>
          <a:p>
            <a:pPr marL="798275" lvl="1" indent="-342900"/>
            <a:r>
              <a:rPr lang="en-US" dirty="0" smtClean="0"/>
              <a:t>MVCC</a:t>
            </a:r>
          </a:p>
          <a:p>
            <a:pPr marL="798275" lvl="1" indent="-342900"/>
            <a:r>
              <a:rPr lang="en-US" dirty="0" smtClean="0"/>
              <a:t>Vector Clocks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964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Multi-Version Concurrency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Commonly used by </a:t>
            </a:r>
            <a:r>
              <a:rPr lang="en-US" dirty="0" err="1" smtClean="0"/>
              <a:t>NoSQL</a:t>
            </a:r>
            <a:r>
              <a:rPr lang="en-US" dirty="0" smtClean="0"/>
              <a:t> document databases</a:t>
            </a:r>
            <a:endParaRPr lang="en-US" dirty="0" smtClean="0"/>
          </a:p>
          <a:p>
            <a:pPr lvl="1"/>
            <a:r>
              <a:rPr lang="en-US" dirty="0"/>
              <a:t>Like a version control system</a:t>
            </a:r>
          </a:p>
          <a:p>
            <a:pPr lvl="1"/>
            <a:r>
              <a:rPr lang="en-US" dirty="0" smtClean="0"/>
              <a:t>Writes without locks</a:t>
            </a:r>
          </a:p>
          <a:p>
            <a:pPr lvl="1"/>
            <a:r>
              <a:rPr lang="en-US" dirty="0" smtClean="0"/>
              <a:t>Multiple versions of documents</a:t>
            </a:r>
          </a:p>
          <a:p>
            <a:pPr marL="0" indent="0">
              <a:buNone/>
            </a:pPr>
            <a:r>
              <a:rPr lang="en-US" dirty="0"/>
              <a:t>D</a:t>
            </a:r>
            <a:r>
              <a:rPr lang="en-US" dirty="0" smtClean="0"/>
              <a:t>istributed </a:t>
            </a:r>
            <a:r>
              <a:rPr lang="en-US" dirty="0" smtClean="0"/>
              <a:t>Incremental Replication</a:t>
            </a:r>
          </a:p>
          <a:p>
            <a:pPr lvl="1"/>
            <a:r>
              <a:rPr lang="en-US" dirty="0" smtClean="0"/>
              <a:t>Different versions on different machines</a:t>
            </a:r>
          </a:p>
          <a:p>
            <a:pPr lvl="1"/>
            <a:r>
              <a:rPr lang="en-US" dirty="0" smtClean="0"/>
              <a:t>Collisions detected during replication</a:t>
            </a:r>
          </a:p>
          <a:p>
            <a:pPr lvl="1"/>
            <a:r>
              <a:rPr lang="en-US" dirty="0" smtClean="0"/>
              <a:t>App developer can be informed/decide on collisions </a:t>
            </a:r>
          </a:p>
          <a:p>
            <a:pPr marL="0" indent="0">
              <a:buNone/>
            </a:pPr>
            <a:r>
              <a:rPr lang="en-US" dirty="0" smtClean="0"/>
              <a:t>Used by: </a:t>
            </a:r>
            <a:r>
              <a:rPr lang="en-US" dirty="0" err="1" smtClean="0"/>
              <a:t>CouchDB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907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</a:t>
            </a:r>
            <a:r>
              <a:rPr lang="en-US" dirty="0" smtClean="0"/>
              <a:t>Clocks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An extension </a:t>
            </a:r>
            <a:r>
              <a:rPr lang="en-US" dirty="0" smtClean="0"/>
              <a:t>of </a:t>
            </a:r>
            <a:r>
              <a:rPr lang="en-US" dirty="0" err="1" smtClean="0"/>
              <a:t>Lamport</a:t>
            </a:r>
            <a:r>
              <a:rPr lang="en-US" dirty="0" smtClean="0"/>
              <a:t> timestamps </a:t>
            </a:r>
          </a:p>
          <a:p>
            <a:pPr marL="0" indent="0">
              <a:buNone/>
            </a:pPr>
            <a:r>
              <a:rPr lang="en-US" dirty="0" smtClean="0"/>
              <a:t>Represent the </a:t>
            </a:r>
            <a:r>
              <a:rPr lang="en-US" dirty="0" smtClean="0"/>
              <a:t>order of events in a distributed system</a:t>
            </a:r>
          </a:p>
          <a:p>
            <a:pPr marL="0" indent="0">
              <a:buNone/>
            </a:pPr>
            <a:r>
              <a:rPr lang="en-US" dirty="0" smtClean="0"/>
              <a:t>Vector clocks can be used to:</a:t>
            </a:r>
          </a:p>
          <a:p>
            <a:pPr lvl="1"/>
            <a:r>
              <a:rPr lang="en-US" dirty="0" smtClean="0"/>
              <a:t>Identify the provenance of an item of data</a:t>
            </a:r>
          </a:p>
          <a:p>
            <a:pPr lvl="1"/>
            <a:r>
              <a:rPr lang="en-US" dirty="0" smtClean="0"/>
              <a:t>Decide order in which data was changed</a:t>
            </a:r>
          </a:p>
          <a:p>
            <a:pPr lvl="1"/>
            <a:r>
              <a:rPr lang="en-US" dirty="0" smtClean="0"/>
              <a:t>Help resolve conflicts</a:t>
            </a:r>
          </a:p>
          <a:p>
            <a:pPr lvl="1"/>
            <a:r>
              <a:rPr lang="en-US" dirty="0" smtClean="0"/>
              <a:t>Flag inconsistencies for app specific decisions</a:t>
            </a:r>
          </a:p>
          <a:p>
            <a:r>
              <a:rPr lang="en-US" dirty="0" smtClean="0"/>
              <a:t>Used </a:t>
            </a:r>
            <a:r>
              <a:rPr lang="en-US" dirty="0" smtClean="0"/>
              <a:t>by: Amazon’s Dynamo and </a:t>
            </a:r>
            <a:r>
              <a:rPr lang="en-US" dirty="0" err="1" smtClean="0"/>
              <a:t>Riak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29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NoSQL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333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NoSQL</a:t>
            </a:r>
            <a:r>
              <a:rPr lang="en-GB" dirty="0" smtClean="0"/>
              <a:t> Varieties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Key-Value stores (Amazon Dynamo)</a:t>
            </a:r>
          </a:p>
          <a:p>
            <a:r>
              <a:rPr lang="en-GB" dirty="0"/>
              <a:t>Document Oriented (Lotus notes</a:t>
            </a:r>
            <a:r>
              <a:rPr lang="en-GB" dirty="0" smtClean="0"/>
              <a:t>? Bit </a:t>
            </a:r>
            <a:r>
              <a:rPr lang="en-GB" dirty="0"/>
              <a:t>of a stretch</a:t>
            </a:r>
            <a:r>
              <a:rPr lang="en-GB" dirty="0" smtClean="0"/>
              <a:t>! Still cool)</a:t>
            </a:r>
          </a:p>
          <a:p>
            <a:r>
              <a:rPr lang="en-GB" dirty="0"/>
              <a:t>Column Oriented </a:t>
            </a:r>
            <a:r>
              <a:rPr lang="en-GB" dirty="0" smtClean="0"/>
              <a:t>(Google’s </a:t>
            </a:r>
            <a:r>
              <a:rPr lang="en-GB" dirty="0" err="1" smtClean="0"/>
              <a:t>BigTable</a:t>
            </a:r>
            <a:r>
              <a:rPr lang="en-GB" dirty="0" smtClean="0"/>
              <a:t>)</a:t>
            </a:r>
            <a:endParaRPr lang="en-GB" dirty="0"/>
          </a:p>
          <a:p>
            <a:r>
              <a:rPr lang="en-GB" dirty="0" smtClean="0"/>
              <a:t>Graph DBs (Triples! SPARQL</a:t>
            </a:r>
            <a:r>
              <a:rPr lang="en-GB" dirty="0" smtClean="0"/>
              <a:t>!)</a:t>
            </a:r>
            <a:endParaRPr lang="en-GB" dirty="0" smtClean="0"/>
          </a:p>
          <a:p>
            <a:endParaRPr lang="en-GB" dirty="0"/>
          </a:p>
          <a:p>
            <a:pPr marL="90000" indent="0">
              <a:buNone/>
            </a:pPr>
            <a:r>
              <a:rPr lang="en-GB" dirty="0" smtClean="0"/>
              <a:t>For a roundup checkout:</a:t>
            </a:r>
            <a:br>
              <a:rPr lang="en-GB" dirty="0" smtClean="0"/>
            </a:br>
            <a:r>
              <a:rPr lang="en-GB" dirty="0">
                <a:hlinkClick r:id="rId2"/>
              </a:rPr>
              <a:t>http://kkovacs.eu/cassandra-vs-mongodb-vs-couchdb-vs-redis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538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Key-Value Stores </a:t>
            </a:r>
            <a:r>
              <a:rPr lang="en-GB" dirty="0" smtClean="0"/>
              <a:t>– Basics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GB" dirty="0" smtClean="0"/>
              <a:t>Take away message: A </a:t>
            </a:r>
            <a:r>
              <a:rPr lang="en-GB" b="1" dirty="0" err="1" smtClean="0"/>
              <a:t>hashtable</a:t>
            </a:r>
            <a:r>
              <a:rPr lang="en-GB" dirty="0" smtClean="0"/>
              <a:t> with </a:t>
            </a:r>
            <a:r>
              <a:rPr lang="en-GB" dirty="0"/>
              <a:t>persistence </a:t>
            </a:r>
            <a:r>
              <a:rPr lang="en-GB" i="1" dirty="0"/>
              <a:t>(</a:t>
            </a:r>
            <a:r>
              <a:rPr lang="en-GB" i="1" dirty="0" smtClean="0"/>
              <a:t>sometimes, but an API at least!)</a:t>
            </a:r>
          </a:p>
          <a:p>
            <a:pPr marL="90000" indent="0">
              <a:buNone/>
            </a:pPr>
            <a:r>
              <a:rPr lang="en-GB" dirty="0" smtClean="0"/>
              <a:t>Use a </a:t>
            </a:r>
            <a:r>
              <a:rPr lang="en-GB" b="1" dirty="0" smtClean="0"/>
              <a:t>key</a:t>
            </a:r>
            <a:r>
              <a:rPr lang="en-GB" dirty="0"/>
              <a:t> </a:t>
            </a:r>
            <a:r>
              <a:rPr lang="en-GB" dirty="0" smtClean="0"/>
              <a:t>(</a:t>
            </a:r>
            <a:r>
              <a:rPr lang="en-GB" dirty="0" smtClean="0"/>
              <a:t>usually a string), </a:t>
            </a:r>
            <a:r>
              <a:rPr lang="en-GB" dirty="0" smtClean="0"/>
              <a:t>ask </a:t>
            </a:r>
            <a:r>
              <a:rPr lang="en-GB" dirty="0" smtClean="0"/>
              <a:t>a database for a </a:t>
            </a:r>
            <a:r>
              <a:rPr lang="en-GB" b="1" dirty="0" smtClean="0"/>
              <a:t>value</a:t>
            </a:r>
          </a:p>
          <a:p>
            <a:pPr marL="90000" indent="0">
              <a:buNone/>
            </a:pPr>
            <a:r>
              <a:rPr lang="en-GB" dirty="0" smtClean="0"/>
              <a:t>The </a:t>
            </a:r>
            <a:r>
              <a:rPr lang="en-GB" dirty="0" smtClean="0"/>
              <a:t>value can be anything (text, structure, an image etc.)</a:t>
            </a:r>
          </a:p>
          <a:p>
            <a:pPr lvl="1"/>
            <a:r>
              <a:rPr lang="en-GB" dirty="0" smtClean="0"/>
              <a:t>Database often unaware of value content</a:t>
            </a:r>
          </a:p>
          <a:p>
            <a:pPr marL="360000" lvl="1" indent="0">
              <a:buNone/>
            </a:pPr>
            <a:r>
              <a:rPr lang="en-GB" dirty="0" smtClean="0"/>
              <a:t>	</a:t>
            </a:r>
            <a:r>
              <a:rPr lang="en-GB" i="1" dirty="0" smtClean="0"/>
              <a:t>… sometimes it is!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03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Key-Value Stores </a:t>
            </a:r>
            <a:r>
              <a:rPr lang="en-GB" dirty="0" smtClean="0"/>
              <a:t>– Examples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1692000"/>
            <a:ext cx="8496000" cy="4571412"/>
          </a:xfrm>
        </p:spPr>
        <p:txBody>
          <a:bodyPr/>
          <a:lstStyle/>
          <a:p>
            <a:pPr marL="90000" indent="0">
              <a:buNone/>
            </a:pPr>
            <a:r>
              <a:rPr lang="en-GB" dirty="0" err="1" smtClean="0"/>
              <a:t>Riak</a:t>
            </a:r>
            <a:endParaRPr lang="en-GB" dirty="0" smtClean="0"/>
          </a:p>
          <a:p>
            <a:pPr lvl="1"/>
            <a:r>
              <a:rPr lang="en-GB" b="1" dirty="0" smtClean="0"/>
              <a:t>Buckets</a:t>
            </a:r>
            <a:r>
              <a:rPr lang="en-GB" dirty="0" smtClean="0"/>
              <a:t>/Keys/Values/</a:t>
            </a:r>
            <a:r>
              <a:rPr lang="en-GB" b="1" dirty="0" smtClean="0"/>
              <a:t>Links</a:t>
            </a:r>
          </a:p>
          <a:p>
            <a:pPr lvl="1"/>
            <a:r>
              <a:rPr lang="en-GB" dirty="0" smtClean="0"/>
              <a:t>Query with key, process with map-reduce</a:t>
            </a:r>
          </a:p>
          <a:p>
            <a:pPr lvl="1"/>
            <a:r>
              <a:rPr lang="en-GB" dirty="0" smtClean="0"/>
              <a:t>Secondary Indexes (metadata)</a:t>
            </a:r>
          </a:p>
          <a:p>
            <a:pPr lvl="1"/>
            <a:r>
              <a:rPr lang="en-GB" dirty="0" smtClean="0"/>
              <a:t>“Loves the Web” </a:t>
            </a:r>
            <a:r>
              <a:rPr lang="en-GB" i="1" dirty="0" smtClean="0"/>
              <a:t>(but they all say this)</a:t>
            </a:r>
            <a:endParaRPr lang="en-GB" dirty="0" smtClean="0"/>
          </a:p>
          <a:p>
            <a:pPr marL="90000" indent="0">
              <a:buNone/>
            </a:pPr>
            <a:r>
              <a:rPr lang="en-GB" dirty="0" err="1" smtClean="0"/>
              <a:t>Redis</a:t>
            </a:r>
            <a:endParaRPr lang="en-GB" dirty="0" smtClean="0"/>
          </a:p>
          <a:p>
            <a:pPr lvl="1"/>
            <a:r>
              <a:rPr lang="en-GB" dirty="0" smtClean="0"/>
              <a:t>More understanding of value types (strings, integers, lists, hashes)</a:t>
            </a:r>
          </a:p>
          <a:p>
            <a:pPr lvl="1"/>
            <a:r>
              <a:rPr lang="en-GB" dirty="0" smtClean="0"/>
              <a:t>In memory (very fast)</a:t>
            </a:r>
          </a:p>
        </p:txBody>
      </p:sp>
      <p:pic>
        <p:nvPicPr>
          <p:cNvPr id="1026" name="Picture 2" descr="http://gigaom2.files.wordpress.com/2012/09/basho-transparent-vertical-logo.jpg?w=279&amp;h=300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74314" y="2287062"/>
            <a:ext cx="1110517" cy="1190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di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10171" y="5403914"/>
            <a:ext cx="2112840" cy="681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31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Document </a:t>
            </a:r>
            <a:r>
              <a:rPr lang="en-GB" dirty="0" smtClean="0"/>
              <a:t>Databases – Basics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GB" dirty="0" smtClean="0"/>
              <a:t>Database as storage of a </a:t>
            </a:r>
            <a:r>
              <a:rPr lang="en-GB" b="1" dirty="0" smtClean="0"/>
              <a:t>mass of different </a:t>
            </a:r>
            <a:r>
              <a:rPr lang="en-GB" b="1" dirty="0" smtClean="0"/>
              <a:t>documents</a:t>
            </a:r>
            <a:endParaRPr lang="en-GB" dirty="0" smtClean="0"/>
          </a:p>
          <a:p>
            <a:pPr marL="90000" indent="0">
              <a:buNone/>
            </a:pPr>
            <a:r>
              <a:rPr lang="en-GB" dirty="0" smtClean="0"/>
              <a:t>A </a:t>
            </a:r>
            <a:r>
              <a:rPr lang="en-GB" dirty="0" smtClean="0"/>
              <a:t>document…</a:t>
            </a:r>
          </a:p>
          <a:p>
            <a:pPr lvl="1"/>
            <a:r>
              <a:rPr lang="en-GB" dirty="0" smtClean="0"/>
              <a:t>… is a </a:t>
            </a:r>
            <a:r>
              <a:rPr lang="en-GB" b="1" dirty="0" smtClean="0"/>
              <a:t>complex data structure</a:t>
            </a:r>
          </a:p>
          <a:p>
            <a:pPr lvl="1"/>
            <a:r>
              <a:rPr lang="en-GB" dirty="0" smtClean="0"/>
              <a:t>… can </a:t>
            </a:r>
            <a:r>
              <a:rPr lang="en-GB" b="1" dirty="0" smtClean="0"/>
              <a:t>contain completely different data </a:t>
            </a:r>
            <a:r>
              <a:rPr lang="en-GB" dirty="0" smtClean="0"/>
              <a:t>from other </a:t>
            </a:r>
            <a:r>
              <a:rPr lang="en-GB" dirty="0" smtClean="0"/>
              <a:t>documents</a:t>
            </a:r>
          </a:p>
          <a:p>
            <a:pPr marL="90000" indent="0">
              <a:buNone/>
            </a:pPr>
            <a:r>
              <a:rPr lang="en-GB" dirty="0" smtClean="0"/>
              <a:t>Document </a:t>
            </a:r>
            <a:r>
              <a:rPr lang="en-GB" dirty="0" smtClean="0"/>
              <a:t>data stores </a:t>
            </a:r>
            <a:r>
              <a:rPr lang="en-GB" b="1" dirty="0" smtClean="0"/>
              <a:t>understand </a:t>
            </a:r>
            <a:r>
              <a:rPr lang="en-GB" dirty="0" smtClean="0"/>
              <a:t>their documents</a:t>
            </a:r>
          </a:p>
          <a:p>
            <a:pPr lvl="1"/>
            <a:r>
              <a:rPr lang="en-GB" dirty="0" smtClean="0"/>
              <a:t>Queries can </a:t>
            </a:r>
            <a:r>
              <a:rPr lang="en-GB" b="1" dirty="0" smtClean="0"/>
              <a:t>run against values </a:t>
            </a:r>
            <a:r>
              <a:rPr lang="en-GB" dirty="0" smtClean="0"/>
              <a:t>of document fields</a:t>
            </a:r>
          </a:p>
          <a:p>
            <a:pPr lvl="1"/>
            <a:r>
              <a:rPr lang="en-GB" b="1" dirty="0" smtClean="0"/>
              <a:t>Indexes </a:t>
            </a:r>
            <a:r>
              <a:rPr lang="en-GB" dirty="0" smtClean="0"/>
              <a:t>can be constructed for document fields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46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Trends and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US" dirty="0" smtClean="0"/>
              <a:t>A few key trends and issues…</a:t>
            </a:r>
          </a:p>
          <a:p>
            <a:pPr marL="360000" lvl="1" indent="0">
              <a:buNone/>
            </a:pPr>
            <a:r>
              <a:rPr lang="en-US" dirty="0" smtClean="0"/>
              <a:t>…In </a:t>
            </a:r>
            <a:r>
              <a:rPr lang="en-US" b="1" dirty="0" smtClean="0"/>
              <a:t>use cases</a:t>
            </a:r>
          </a:p>
          <a:p>
            <a:pPr marL="360000" lvl="1" indent="0">
              <a:buNone/>
            </a:pPr>
            <a:r>
              <a:rPr lang="en-US" dirty="0"/>
              <a:t>…In </a:t>
            </a:r>
            <a:r>
              <a:rPr lang="en-US" b="1" dirty="0" smtClean="0"/>
              <a:t>technology</a:t>
            </a:r>
            <a:endParaRPr lang="en-US" dirty="0" smtClean="0"/>
          </a:p>
          <a:p>
            <a:pPr marL="90000" indent="0">
              <a:buNone/>
            </a:pPr>
            <a:r>
              <a:rPr lang="en-US" dirty="0" smtClean="0"/>
              <a:t>… have </a:t>
            </a:r>
            <a:r>
              <a:rPr lang="en-US" b="1" dirty="0" smtClean="0"/>
              <a:t>motivated change</a:t>
            </a:r>
            <a:r>
              <a:rPr lang="en-US" dirty="0" smtClean="0"/>
              <a:t> in data storage technologies</a:t>
            </a:r>
            <a:endParaRPr lang="en-US" b="1" dirty="0" smtClean="0"/>
          </a:p>
          <a:p>
            <a:pPr marL="90000" indent="0">
              <a:buNone/>
            </a:pPr>
            <a:r>
              <a:rPr lang="en-US" dirty="0" smtClean="0"/>
              <a:t>Key trends include:</a:t>
            </a:r>
          </a:p>
          <a:p>
            <a:pPr lvl="1"/>
            <a:r>
              <a:rPr lang="en-US" dirty="0" smtClean="0"/>
              <a:t>Increasing volume of </a:t>
            </a:r>
            <a:r>
              <a:rPr lang="en-US" b="1" dirty="0" smtClean="0"/>
              <a:t>data and traffic</a:t>
            </a:r>
          </a:p>
          <a:p>
            <a:pPr lvl="1"/>
            <a:r>
              <a:rPr lang="en-US" dirty="0" smtClean="0"/>
              <a:t>More complex </a:t>
            </a:r>
            <a:r>
              <a:rPr lang="en-US" b="1" dirty="0" smtClean="0"/>
              <a:t>data connectedness</a:t>
            </a:r>
          </a:p>
          <a:p>
            <a:pPr marL="90000" indent="0">
              <a:buNone/>
            </a:pPr>
            <a:r>
              <a:rPr lang="en-US" dirty="0" smtClean="0"/>
              <a:t>Key Issues include:</a:t>
            </a:r>
          </a:p>
          <a:p>
            <a:pPr lvl="1"/>
            <a:r>
              <a:rPr lang="en-US" dirty="0" smtClean="0"/>
              <a:t>The </a:t>
            </a:r>
            <a:r>
              <a:rPr lang="en-US" b="1" dirty="0" smtClean="0"/>
              <a:t>impedance mismatch </a:t>
            </a:r>
            <a:r>
              <a:rPr lang="en-US" dirty="0" smtClean="0"/>
              <a:t>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64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Document </a:t>
            </a:r>
            <a:r>
              <a:rPr lang="en-GB" dirty="0" smtClean="0"/>
              <a:t>Databases – Basics 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666084" y="1587772"/>
            <a:ext cx="5526024" cy="212258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{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"_id": "1",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"name": "</a:t>
            </a:r>
            <a:r>
              <a:rPr lang="en-GB" sz="1600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steve</a:t>
            </a: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",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"</a:t>
            </a:r>
            <a:r>
              <a:rPr lang="en-GB" sz="1600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games_owned</a:t>
            </a: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": [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  {"</a:t>
            </a:r>
            <a:r>
              <a:rPr lang="en-GB" sz="1600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name":"Super</a:t>
            </a: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Meat Boy"},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  {"</a:t>
            </a:r>
            <a:r>
              <a:rPr lang="en-GB" sz="1600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name":"FTL</a:t>
            </a: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"},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],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}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4594627" y="3944378"/>
            <a:ext cx="193431" cy="193431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3991299" y="3947413"/>
            <a:ext cx="193431" cy="193431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4894172" y="3947413"/>
            <a:ext cx="193431" cy="193431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66084" y="4380941"/>
            <a:ext cx="5526024" cy="23035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 smtClean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{</a:t>
            </a:r>
            <a:endParaRPr lang="en-GB" sz="1600" dirty="0"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"_id": "2",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"name": "</a:t>
            </a:r>
            <a:r>
              <a:rPr lang="en-GB" sz="1600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darren</a:t>
            </a: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",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</a:t>
            </a:r>
            <a:r>
              <a:rPr lang="en-GB" sz="1600" b="1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"handle":"</a:t>
            </a:r>
            <a:r>
              <a:rPr lang="en-GB" sz="1600" b="1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zerocool</a:t>
            </a:r>
            <a:r>
              <a:rPr lang="en-GB" sz="1600" b="1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",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"</a:t>
            </a:r>
            <a:r>
              <a:rPr lang="en-GB" sz="1600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games_owned</a:t>
            </a: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": [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  {"</a:t>
            </a:r>
            <a:r>
              <a:rPr lang="en-GB" sz="1600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name":“FTL</a:t>
            </a: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"},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  {"</a:t>
            </a:r>
            <a:r>
              <a:rPr lang="en-GB" sz="1600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name":“</a:t>
            </a:r>
            <a:r>
              <a:rPr lang="en-GB" sz="1600" dirty="0" err="1" smtClean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Assassin’s</a:t>
            </a:r>
            <a:r>
              <a:rPr lang="en-GB" sz="1600" dirty="0" smtClean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</a:t>
            </a: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Creed 3“, </a:t>
            </a:r>
            <a:r>
              <a:rPr lang="en-GB" sz="1600" b="1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“</a:t>
            </a:r>
            <a:r>
              <a:rPr lang="en-GB" sz="1600" b="1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dev</a:t>
            </a:r>
            <a:r>
              <a:rPr lang="en-GB" sz="1600" b="1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”: “</a:t>
            </a:r>
            <a:r>
              <a:rPr lang="en-GB" sz="1600" b="1" dirty="0" err="1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ubisoft</a:t>
            </a:r>
            <a:r>
              <a:rPr lang="en-GB" sz="1600" b="1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”</a:t>
            </a: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},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 ],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dirty="0"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}</a:t>
            </a:r>
          </a:p>
        </p:txBody>
      </p:sp>
      <p:sp>
        <p:nvSpPr>
          <p:cNvPr id="10" name="Oval 9"/>
          <p:cNvSpPr/>
          <p:nvPr/>
        </p:nvSpPr>
        <p:spPr bwMode="auto">
          <a:xfrm>
            <a:off x="4290844" y="3945717"/>
            <a:ext cx="193431" cy="193431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48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Document </a:t>
            </a:r>
            <a:r>
              <a:rPr lang="en-GB" dirty="0" smtClean="0"/>
              <a:t>Databases – Examples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GB" dirty="0" err="1" smtClean="0"/>
              <a:t>MongoDB</a:t>
            </a:r>
            <a:endParaRPr lang="en-GB" dirty="0" smtClean="0"/>
          </a:p>
          <a:p>
            <a:pPr lvl="1"/>
            <a:r>
              <a:rPr lang="en-GB" dirty="0" smtClean="0"/>
              <a:t>Master/Slave design</a:t>
            </a:r>
          </a:p>
          <a:p>
            <a:pPr lvl="1"/>
            <a:r>
              <a:rPr lang="en-GB" dirty="0" smtClean="0"/>
              <a:t>.find() queries like ORM</a:t>
            </a:r>
          </a:p>
          <a:p>
            <a:pPr lvl="1"/>
            <a:r>
              <a:rPr lang="en-GB" dirty="0" smtClean="0"/>
              <a:t>Geo-spatial indexing</a:t>
            </a:r>
          </a:p>
          <a:p>
            <a:pPr marL="90000" indent="0">
              <a:buNone/>
            </a:pPr>
            <a:r>
              <a:rPr lang="en-GB" dirty="0" err="1" smtClean="0"/>
              <a:t>CouchDB</a:t>
            </a:r>
            <a:endParaRPr lang="en-GB" dirty="0" smtClean="0"/>
          </a:p>
          <a:p>
            <a:pPr lvl="1"/>
            <a:r>
              <a:rPr lang="en-GB" dirty="0" smtClean="0"/>
              <a:t>Master/master</a:t>
            </a:r>
          </a:p>
          <a:p>
            <a:pPr lvl="1"/>
            <a:r>
              <a:rPr lang="en-GB" dirty="0" smtClean="0"/>
              <a:t>Only map reduce queries</a:t>
            </a:r>
          </a:p>
          <a:p>
            <a:pPr marL="630000" lvl="2" indent="0">
              <a:buNone/>
            </a:pPr>
            <a:r>
              <a:rPr lang="en-GB" i="1" dirty="0" smtClean="0"/>
              <a:t>Weird but pretty cool, see: </a:t>
            </a:r>
            <a:br>
              <a:rPr lang="en-GB" i="1" dirty="0" smtClean="0"/>
            </a:br>
            <a:r>
              <a:rPr lang="en-GB" dirty="0" smtClean="0">
                <a:hlinkClick r:id="rId2"/>
              </a:rPr>
              <a:t>http</a:t>
            </a:r>
            <a:r>
              <a:rPr lang="en-GB" dirty="0">
                <a:hlinkClick r:id="rId2"/>
              </a:rPr>
              <a:t>://sitr.us/2009/06/30/database-queries-the-couchdb-way.html</a:t>
            </a:r>
            <a:endParaRPr lang="en-GB" i="1" dirty="0" smtClean="0"/>
          </a:p>
          <a:p>
            <a:pPr lvl="1"/>
            <a:r>
              <a:rPr lang="en-GB" dirty="0" smtClean="0"/>
              <a:t>Favours availability to consistency </a:t>
            </a:r>
            <a:r>
              <a:rPr lang="en-GB" i="1" dirty="0" smtClean="0"/>
              <a:t>(more on this in a bit</a:t>
            </a:r>
            <a:r>
              <a:rPr lang="en-GB" i="1" dirty="0" smtClean="0"/>
              <a:t>)</a:t>
            </a:r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1026" name="Picture 2" descr="mongoD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14436" y="1692000"/>
            <a:ext cx="3196076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couchdb.apache.org/image/couch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14436" y="3620542"/>
            <a:ext cx="1722280" cy="1937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59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Column </a:t>
            </a:r>
            <a:r>
              <a:rPr lang="en-GB" dirty="0" smtClean="0"/>
              <a:t>Databases – Basics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Data is held in rows</a:t>
            </a:r>
          </a:p>
          <a:p>
            <a:pPr lvl="1"/>
            <a:r>
              <a:rPr lang="en-GB" dirty="0" smtClean="0"/>
              <a:t>Rows have keys associated</a:t>
            </a:r>
          </a:p>
          <a:p>
            <a:pPr marL="0" indent="0">
              <a:buNone/>
            </a:pPr>
            <a:r>
              <a:rPr lang="en-GB" dirty="0" smtClean="0"/>
              <a:t>Rows contain “column families”</a:t>
            </a:r>
          </a:p>
          <a:p>
            <a:pPr marL="0" indent="0">
              <a:buNone/>
            </a:pPr>
            <a:r>
              <a:rPr lang="en-GB" dirty="0" smtClean="0"/>
              <a:t>Column families contain the actual columns, thus data</a:t>
            </a:r>
          </a:p>
          <a:p>
            <a:pPr marL="0" indent="0">
              <a:buNone/>
            </a:pPr>
            <a:r>
              <a:rPr lang="en-GB" dirty="0" smtClean="0"/>
              <a:t>No Schema </a:t>
            </a:r>
            <a:r>
              <a:rPr lang="en-GB" i="1" dirty="0" smtClean="0"/>
              <a:t>(Columns in a family change per row)</a:t>
            </a:r>
          </a:p>
          <a:p>
            <a:pPr marL="0" indent="0">
              <a:buNone/>
            </a:pPr>
            <a:r>
              <a:rPr lang="en-GB" dirty="0" smtClean="0"/>
              <a:t>On Querying:</a:t>
            </a:r>
          </a:p>
          <a:p>
            <a:pPr lvl="1"/>
            <a:r>
              <a:rPr lang="en-GB" dirty="0" smtClean="0"/>
              <a:t>Key lookup is fast</a:t>
            </a:r>
          </a:p>
          <a:p>
            <a:pPr lvl="1"/>
            <a:r>
              <a:rPr lang="en-GB" dirty="0" smtClean="0"/>
              <a:t>Batch processing via </a:t>
            </a:r>
            <a:r>
              <a:rPr lang="en-GB" b="1" dirty="0" err="1" smtClean="0"/>
              <a:t>mapreduce</a:t>
            </a:r>
            <a:endParaRPr lang="en-GB" b="1" dirty="0" smtClean="0"/>
          </a:p>
          <a:p>
            <a:pPr lvl="1"/>
            <a:r>
              <a:rPr lang="en-GB" dirty="0" smtClean="0"/>
              <a:t>All else involves row scans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611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Column Databases – Basics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0382065"/>
              </p:ext>
            </p:extLst>
          </p:nvPr>
        </p:nvGraphicFramePr>
        <p:xfrm>
          <a:off x="323846" y="3932917"/>
          <a:ext cx="2905582" cy="3487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2791"/>
                <a:gridCol w="1452791"/>
              </a:tblGrid>
              <a:tr h="34879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SOME_KEY</a:t>
                      </a:r>
                      <a:endParaRPr lang="en-US" sz="1600" dirty="0"/>
                    </a:p>
                  </a:txBody>
                  <a:tcPr marL="62483" marR="62483" marT="31241" marB="31241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62483" marR="62483" marT="31241" marB="31241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959130"/>
              </p:ext>
            </p:extLst>
          </p:nvPr>
        </p:nvGraphicFramePr>
        <p:xfrm>
          <a:off x="5461001" y="1585574"/>
          <a:ext cx="2657928" cy="15588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964"/>
                <a:gridCol w="1328964"/>
              </a:tblGrid>
              <a:tr h="489857"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“</a:t>
                      </a:r>
                      <a:r>
                        <a:rPr lang="en-US" sz="1600" b="0" dirty="0" err="1" smtClean="0">
                          <a:solidFill>
                            <a:schemeClr val="tx1"/>
                          </a:solidFill>
                        </a:rPr>
                        <a:t>darren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”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89857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Team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“killer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 bee…"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89857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489526"/>
              </p:ext>
            </p:extLst>
          </p:nvPr>
        </p:nvGraphicFramePr>
        <p:xfrm>
          <a:off x="5460999" y="4032407"/>
          <a:ext cx="3020786" cy="2086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393"/>
                <a:gridCol w="1510393"/>
              </a:tblGrid>
              <a:tr h="521608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game1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D9DD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&lt;</a:t>
                      </a:r>
                      <a:r>
                        <a:rPr lang="en-US" b="0" dirty="0" err="1" smtClean="0">
                          <a:solidFill>
                            <a:schemeClr val="tx1"/>
                          </a:solidFill>
                        </a:rPr>
                        <a:t>gamedata</a:t>
                      </a:r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&gt;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D9DDB0"/>
                    </a:solidFill>
                  </a:tcPr>
                </a:tc>
              </a:tr>
              <a:tr h="52160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game2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D9DDB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&lt;</a:t>
                      </a:r>
                      <a:r>
                        <a:rPr lang="en-US" b="0" dirty="0" err="1" smtClean="0">
                          <a:solidFill>
                            <a:schemeClr val="tx1"/>
                          </a:solidFill>
                        </a:rPr>
                        <a:t>gamedata</a:t>
                      </a:r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&gt;</a:t>
                      </a:r>
                    </a:p>
                  </a:txBody>
                  <a:tcPr>
                    <a:solidFill>
                      <a:srgbClr val="D9DDB0"/>
                    </a:solidFill>
                  </a:tcPr>
                </a:tc>
              </a:tr>
              <a:tr h="52160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D9DDB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solidFill>
                      <a:srgbClr val="D9DDB0"/>
                    </a:solidFill>
                  </a:tcPr>
                </a:tc>
              </a:tr>
              <a:tr h="52160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game3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D9DDB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&lt;</a:t>
                      </a:r>
                      <a:r>
                        <a:rPr lang="en-US" b="0" dirty="0" err="1" smtClean="0">
                          <a:solidFill>
                            <a:schemeClr val="tx1"/>
                          </a:solidFill>
                        </a:rPr>
                        <a:t>gamedata</a:t>
                      </a:r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&gt;</a:t>
                      </a:r>
                    </a:p>
                  </a:txBody>
                  <a:tcPr>
                    <a:solidFill>
                      <a:srgbClr val="D9DDB0"/>
                    </a:solidFill>
                  </a:tcPr>
                </a:tc>
              </a:tr>
            </a:tbl>
          </a:graphicData>
        </a:graphic>
      </p:graphicFrame>
      <p:cxnSp>
        <p:nvCxnSpPr>
          <p:cNvPr id="10" name="Straight Arrow Connector 9"/>
          <p:cNvCxnSpPr>
            <a:stCxn id="5" idx="3"/>
          </p:cNvCxnSpPr>
          <p:nvPr/>
        </p:nvCxnSpPr>
        <p:spPr bwMode="auto">
          <a:xfrm flipV="1">
            <a:off x="3229428" y="1868716"/>
            <a:ext cx="2231573" cy="223859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>
            <a:stCxn id="5" idx="3"/>
            <a:endCxn id="6" idx="1"/>
          </p:cNvCxnSpPr>
          <p:nvPr/>
        </p:nvCxnSpPr>
        <p:spPr bwMode="auto">
          <a:xfrm flipV="1">
            <a:off x="3229428" y="2364991"/>
            <a:ext cx="2231573" cy="174232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>
            <a:stCxn id="5" idx="3"/>
          </p:cNvCxnSpPr>
          <p:nvPr/>
        </p:nvCxnSpPr>
        <p:spPr bwMode="auto">
          <a:xfrm flipV="1">
            <a:off x="3229428" y="2812146"/>
            <a:ext cx="2231573" cy="129516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5" idx="3"/>
          </p:cNvCxnSpPr>
          <p:nvPr/>
        </p:nvCxnSpPr>
        <p:spPr bwMode="auto">
          <a:xfrm flipV="1">
            <a:off x="3229428" y="4059620"/>
            <a:ext cx="2231573" cy="4769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>
            <a:stCxn id="5" idx="3"/>
          </p:cNvCxnSpPr>
          <p:nvPr/>
        </p:nvCxnSpPr>
        <p:spPr bwMode="auto">
          <a:xfrm>
            <a:off x="3229428" y="4107315"/>
            <a:ext cx="2231573" cy="51004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5" idx="3"/>
          </p:cNvCxnSpPr>
          <p:nvPr/>
        </p:nvCxnSpPr>
        <p:spPr bwMode="auto">
          <a:xfrm>
            <a:off x="3229428" y="4107315"/>
            <a:ext cx="2231573" cy="101804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stCxn id="5" idx="3"/>
          </p:cNvCxnSpPr>
          <p:nvPr/>
        </p:nvCxnSpPr>
        <p:spPr bwMode="auto">
          <a:xfrm>
            <a:off x="3229428" y="4107315"/>
            <a:ext cx="2231573" cy="153511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8" name="Left Bracket 37"/>
          <p:cNvSpPr/>
          <p:nvPr/>
        </p:nvSpPr>
        <p:spPr bwMode="auto">
          <a:xfrm>
            <a:off x="5025570" y="1585575"/>
            <a:ext cx="435431" cy="2186326"/>
          </a:xfrm>
          <a:prstGeom prst="leftBracket">
            <a:avLst/>
          </a:prstGeom>
          <a:noFill/>
          <a:ln w="38100" cap="flat" cmpd="sng" algn="ctr">
            <a:solidFill>
              <a:schemeClr val="tx2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39" name="Left Bracket 38"/>
          <p:cNvSpPr/>
          <p:nvPr/>
        </p:nvSpPr>
        <p:spPr bwMode="auto">
          <a:xfrm>
            <a:off x="5025571" y="3771900"/>
            <a:ext cx="435428" cy="2346939"/>
          </a:xfrm>
          <a:prstGeom prst="leftBracket">
            <a:avLst/>
          </a:prstGeom>
          <a:noFill/>
          <a:ln w="38100" cap="flat" cmpd="sng" algn="ctr">
            <a:solidFill>
              <a:schemeClr val="tx2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3129644" y="1549288"/>
            <a:ext cx="1787070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dirty="0" smtClean="0"/>
              <a:t>Player Details Column family</a:t>
            </a:r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3129644" y="5636873"/>
            <a:ext cx="1787070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dirty="0" smtClean="0"/>
              <a:t>Games Column Family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202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Column </a:t>
            </a:r>
            <a:r>
              <a:rPr lang="en-GB" dirty="0" smtClean="0"/>
              <a:t>Databases –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US" dirty="0" smtClean="0"/>
              <a:t>Primarily for batch processing</a:t>
            </a:r>
          </a:p>
          <a:p>
            <a:pPr marL="90000" indent="0">
              <a:buNone/>
            </a:pPr>
            <a:r>
              <a:rPr lang="en-US" dirty="0" err="1" smtClean="0"/>
              <a:t>Hbase</a:t>
            </a:r>
            <a:endParaRPr lang="en-US" dirty="0" smtClean="0"/>
          </a:p>
          <a:p>
            <a:pPr lvl="1"/>
            <a:r>
              <a:rPr lang="en-US" dirty="0" smtClean="0"/>
              <a:t>Uses HDFS for storage, </a:t>
            </a:r>
            <a:r>
              <a:rPr lang="en-US" dirty="0" err="1" smtClean="0"/>
              <a:t>Hadoop</a:t>
            </a:r>
            <a:r>
              <a:rPr lang="en-US" dirty="0" smtClean="0"/>
              <a:t> for processing</a:t>
            </a:r>
          </a:p>
          <a:p>
            <a:pPr lvl="1"/>
            <a:r>
              <a:rPr lang="en-US" dirty="0" smtClean="0"/>
              <a:t>Built to treasure consistency over availability</a:t>
            </a:r>
            <a:endParaRPr lang="en-US" dirty="0"/>
          </a:p>
          <a:p>
            <a:pPr marL="90000" indent="0">
              <a:buNone/>
            </a:pPr>
            <a:r>
              <a:rPr lang="en-US" dirty="0" smtClean="0"/>
              <a:t>Cassandra</a:t>
            </a:r>
          </a:p>
          <a:p>
            <a:pPr lvl="1"/>
            <a:r>
              <a:rPr lang="en-US" dirty="0" smtClean="0"/>
              <a:t>Supports key ranges</a:t>
            </a:r>
          </a:p>
          <a:p>
            <a:pPr lvl="1"/>
            <a:r>
              <a:rPr lang="en-US" dirty="0" smtClean="0"/>
              <a:t>Works over a variety of processing architectures</a:t>
            </a:r>
          </a:p>
          <a:p>
            <a:pPr marL="630000" lvl="2" indent="0">
              <a:buNone/>
            </a:pPr>
            <a:r>
              <a:rPr lang="en-US" i="1" dirty="0" smtClean="0"/>
              <a:t>(</a:t>
            </a:r>
            <a:r>
              <a:rPr lang="en-US" i="1" dirty="0" err="1" smtClean="0"/>
              <a:t>Hadoop</a:t>
            </a:r>
            <a:r>
              <a:rPr lang="en-US" i="1" dirty="0" smtClean="0"/>
              <a:t>, Storm, etc.)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0557" y="1692000"/>
            <a:ext cx="2264229" cy="5596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557" y="2745014"/>
            <a:ext cx="2621643" cy="6204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8500" y="4154714"/>
            <a:ext cx="2794000" cy="55880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961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Graph </a:t>
            </a:r>
            <a:r>
              <a:rPr lang="en-GB" dirty="0" smtClean="0"/>
              <a:t>Databases – </a:t>
            </a:r>
            <a:r>
              <a:rPr lang="en-GB" dirty="0" smtClean="0"/>
              <a:t>B</a:t>
            </a:r>
            <a:r>
              <a:rPr lang="en-GB" dirty="0" smtClean="0"/>
              <a:t>asics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Focus on modelling the data’s structure</a:t>
            </a:r>
          </a:p>
          <a:p>
            <a:pPr marL="0" indent="0">
              <a:buNone/>
            </a:pPr>
            <a:r>
              <a:rPr lang="en-GB" dirty="0" smtClean="0"/>
              <a:t>Graphs are composed of </a:t>
            </a:r>
            <a:r>
              <a:rPr lang="en-GB" b="1" dirty="0" smtClean="0"/>
              <a:t>Vertices </a:t>
            </a:r>
            <a:r>
              <a:rPr lang="en-GB" dirty="0" smtClean="0"/>
              <a:t>and </a:t>
            </a:r>
            <a:r>
              <a:rPr lang="en-GB" b="1" dirty="0" smtClean="0"/>
              <a:t>Edges</a:t>
            </a:r>
          </a:p>
          <a:p>
            <a:pPr lvl="1"/>
            <a:r>
              <a:rPr lang="en-GB" b="1" dirty="0" smtClean="0"/>
              <a:t>Vertices </a:t>
            </a:r>
            <a:r>
              <a:rPr lang="en-GB" dirty="0" smtClean="0"/>
              <a:t>are connected by </a:t>
            </a:r>
            <a:r>
              <a:rPr lang="en-GB" b="1" dirty="0" smtClean="0"/>
              <a:t>edges</a:t>
            </a:r>
          </a:p>
          <a:p>
            <a:pPr lvl="1"/>
            <a:r>
              <a:rPr lang="en-GB" b="1" dirty="0" smtClean="0"/>
              <a:t>Edges</a:t>
            </a:r>
            <a:r>
              <a:rPr lang="en-GB" dirty="0" smtClean="0"/>
              <a:t> have labels and direction</a:t>
            </a:r>
          </a:p>
          <a:p>
            <a:pPr lvl="1"/>
            <a:r>
              <a:rPr lang="en-GB" b="1" dirty="0" smtClean="0"/>
              <a:t>Both</a:t>
            </a:r>
            <a:r>
              <a:rPr lang="en-GB" dirty="0" smtClean="0"/>
              <a:t> have properties</a:t>
            </a:r>
          </a:p>
          <a:p>
            <a:pPr marL="0" indent="0">
              <a:buNone/>
            </a:pPr>
            <a:r>
              <a:rPr lang="en-GB" dirty="0" smtClean="0"/>
              <a:t>Queried with graph traversal </a:t>
            </a:r>
            <a:r>
              <a:rPr lang="en-GB" dirty="0" smtClean="0"/>
              <a:t>API or graph query language</a:t>
            </a:r>
            <a:endParaRPr lang="en-GB" dirty="0" smtClean="0"/>
          </a:p>
          <a:p>
            <a:pPr lvl="1"/>
            <a:r>
              <a:rPr lang="en-GB" dirty="0" smtClean="0"/>
              <a:t>Cypher, SPARQL</a:t>
            </a:r>
          </a:p>
          <a:p>
            <a:pPr marL="0" indent="0">
              <a:buNone/>
            </a:pPr>
            <a:r>
              <a:rPr lang="en-GB" dirty="0" smtClean="0"/>
              <a:t>Can be much faster at querying graph like data structures</a:t>
            </a:r>
          </a:p>
          <a:p>
            <a:pPr lvl="1"/>
            <a:r>
              <a:rPr lang="en-GB" b="1" dirty="0" smtClean="0"/>
              <a:t>Like</a:t>
            </a:r>
            <a:r>
              <a:rPr lang="en-GB" dirty="0" smtClean="0"/>
              <a:t> friends of friends or web links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593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Graph </a:t>
            </a:r>
            <a:r>
              <a:rPr lang="en-GB" dirty="0" smtClean="0"/>
              <a:t>Databases – </a:t>
            </a:r>
            <a:r>
              <a:rPr lang="en-GB" dirty="0" smtClean="0"/>
              <a:t>B</a:t>
            </a:r>
            <a:r>
              <a:rPr lang="en-GB" dirty="0" smtClean="0"/>
              <a:t>asics 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 bwMode="auto">
          <a:xfrm>
            <a:off x="947176" y="2967947"/>
            <a:ext cx="346379" cy="346379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820273" y="2028972"/>
            <a:ext cx="346379" cy="346379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3475991" y="3863885"/>
            <a:ext cx="346379" cy="346379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997902" y="5427016"/>
            <a:ext cx="346379" cy="346379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6519181" y="3741420"/>
            <a:ext cx="346379" cy="346379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4524620" y="5773395"/>
            <a:ext cx="346379" cy="346379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cxnSp>
        <p:nvCxnSpPr>
          <p:cNvPr id="11" name="Straight Arrow Connector 10"/>
          <p:cNvCxnSpPr>
            <a:stCxn id="4" idx="5"/>
            <a:endCxn id="6" idx="1"/>
          </p:cNvCxnSpPr>
          <p:nvPr/>
        </p:nvCxnSpPr>
        <p:spPr bwMode="auto">
          <a:xfrm rot="16200000" flipH="1">
            <a:off x="2059268" y="2447161"/>
            <a:ext cx="651011" cy="2283888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>
            <a:stCxn id="7" idx="0"/>
            <a:endCxn id="5" idx="3"/>
          </p:cNvCxnSpPr>
          <p:nvPr/>
        </p:nvCxnSpPr>
        <p:spPr bwMode="auto">
          <a:xfrm rot="5400000" flipH="1" flipV="1">
            <a:off x="1469850" y="2025868"/>
            <a:ext cx="3102391" cy="3699907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>
            <a:stCxn id="7" idx="7"/>
            <a:endCxn id="6" idx="3"/>
          </p:cNvCxnSpPr>
          <p:nvPr/>
        </p:nvCxnSpPr>
        <p:spPr bwMode="auto">
          <a:xfrm rot="5400000" flipH="1" flipV="1">
            <a:off x="1751034" y="3702059"/>
            <a:ext cx="1318204" cy="2233162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7" idx="5"/>
            <a:endCxn id="9" idx="2"/>
          </p:cNvCxnSpPr>
          <p:nvPr/>
        </p:nvCxnSpPr>
        <p:spPr bwMode="auto">
          <a:xfrm rot="16200000" flipH="1">
            <a:off x="2797129" y="4219094"/>
            <a:ext cx="223916" cy="3231065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4" idx="5"/>
            <a:endCxn id="9" idx="1"/>
          </p:cNvCxnSpPr>
          <p:nvPr/>
        </p:nvCxnSpPr>
        <p:spPr bwMode="auto">
          <a:xfrm rot="16200000" flipH="1">
            <a:off x="1628827" y="2877601"/>
            <a:ext cx="2560521" cy="3332517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Straight Arrow Connector 27"/>
          <p:cNvCxnSpPr>
            <a:stCxn id="8" idx="2"/>
            <a:endCxn id="6" idx="6"/>
          </p:cNvCxnSpPr>
          <p:nvPr/>
        </p:nvCxnSpPr>
        <p:spPr bwMode="auto">
          <a:xfrm rot="10800000" flipV="1">
            <a:off x="3822371" y="3914609"/>
            <a:ext cx="2696811" cy="122465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stCxn id="8" idx="3"/>
            <a:endCxn id="9" idx="7"/>
          </p:cNvCxnSpPr>
          <p:nvPr/>
        </p:nvCxnSpPr>
        <p:spPr bwMode="auto">
          <a:xfrm rot="5400000">
            <a:off x="4801566" y="4055780"/>
            <a:ext cx="1787048" cy="1749634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>
            <a:stCxn id="4" idx="7"/>
            <a:endCxn id="5" idx="2"/>
          </p:cNvCxnSpPr>
          <p:nvPr/>
        </p:nvCxnSpPr>
        <p:spPr bwMode="auto">
          <a:xfrm rot="5400000" flipH="1" flipV="1">
            <a:off x="2623296" y="821696"/>
            <a:ext cx="816511" cy="3577444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Straight Arrow Connector 37"/>
          <p:cNvCxnSpPr>
            <a:stCxn id="8" idx="1"/>
            <a:endCxn id="5" idx="5"/>
          </p:cNvCxnSpPr>
          <p:nvPr/>
        </p:nvCxnSpPr>
        <p:spPr bwMode="auto">
          <a:xfrm rot="16200000" flipV="1">
            <a:off x="5109157" y="2331395"/>
            <a:ext cx="1467521" cy="1453981"/>
          </a:xfrm>
          <a:prstGeom prst="straightConnector1">
            <a:avLst/>
          </a:prstGeom>
          <a:solidFill>
            <a:schemeClr val="accent1"/>
          </a:solidFill>
          <a:ln w="603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8" name="TextBox 47"/>
          <p:cNvSpPr txBox="1"/>
          <p:nvPr/>
        </p:nvSpPr>
        <p:spPr>
          <a:xfrm>
            <a:off x="4870999" y="1549288"/>
            <a:ext cx="2863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Matrix Revolution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326897" y="3263599"/>
            <a:ext cx="25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Laurence </a:t>
            </a:r>
            <a:r>
              <a:rPr lang="en-US" b="1" dirty="0" err="1"/>
              <a:t>Fishburne</a:t>
            </a:r>
            <a:endParaRPr lang="en-US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4923803" y="5884382"/>
            <a:ext cx="1494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Matrix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353527" y="3340339"/>
            <a:ext cx="2670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Matrix Reloaded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00514" y="2522363"/>
            <a:ext cx="184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Keanu Reeves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47211" y="5865350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Carrie-Anne Moss</a:t>
            </a:r>
          </a:p>
        </p:txBody>
      </p:sp>
      <p:sp>
        <p:nvSpPr>
          <p:cNvPr id="57" name="TextBox 56"/>
          <p:cNvSpPr txBox="1"/>
          <p:nvPr/>
        </p:nvSpPr>
        <p:spPr>
          <a:xfrm rot="20683369">
            <a:off x="2365310" y="2284637"/>
            <a:ext cx="905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Acts In</a:t>
            </a:r>
          </a:p>
        </p:txBody>
      </p:sp>
      <p:sp>
        <p:nvSpPr>
          <p:cNvPr id="58" name="TextBox 57"/>
          <p:cNvSpPr txBox="1"/>
          <p:nvPr/>
        </p:nvSpPr>
        <p:spPr>
          <a:xfrm rot="840176">
            <a:off x="1965425" y="3238148"/>
            <a:ext cx="905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Acts In</a:t>
            </a:r>
          </a:p>
        </p:txBody>
      </p:sp>
      <p:sp>
        <p:nvSpPr>
          <p:cNvPr id="59" name="TextBox 58"/>
          <p:cNvSpPr txBox="1"/>
          <p:nvPr/>
        </p:nvSpPr>
        <p:spPr>
          <a:xfrm rot="2662653">
            <a:off x="5547500" y="2660615"/>
            <a:ext cx="905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Acts In</a:t>
            </a:r>
          </a:p>
        </p:txBody>
      </p:sp>
      <p:sp>
        <p:nvSpPr>
          <p:cNvPr id="60" name="TextBox 59"/>
          <p:cNvSpPr txBox="1"/>
          <p:nvPr/>
        </p:nvSpPr>
        <p:spPr>
          <a:xfrm rot="19007534">
            <a:off x="5247040" y="4474336"/>
            <a:ext cx="905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Acts In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144122" y="3603510"/>
            <a:ext cx="905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Acts In</a:t>
            </a:r>
          </a:p>
        </p:txBody>
      </p:sp>
      <p:sp>
        <p:nvSpPr>
          <p:cNvPr id="62" name="TextBox 61"/>
          <p:cNvSpPr txBox="1"/>
          <p:nvPr/>
        </p:nvSpPr>
        <p:spPr>
          <a:xfrm rot="2292794">
            <a:off x="3073822" y="4635372"/>
            <a:ext cx="905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Acts In</a:t>
            </a:r>
          </a:p>
        </p:txBody>
      </p:sp>
      <p:sp>
        <p:nvSpPr>
          <p:cNvPr id="63" name="TextBox 62"/>
          <p:cNvSpPr txBox="1"/>
          <p:nvPr/>
        </p:nvSpPr>
        <p:spPr>
          <a:xfrm rot="250760">
            <a:off x="2150846" y="5435811"/>
            <a:ext cx="905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Acts In</a:t>
            </a:r>
          </a:p>
        </p:txBody>
      </p:sp>
      <p:sp>
        <p:nvSpPr>
          <p:cNvPr id="64" name="TextBox 63"/>
          <p:cNvSpPr txBox="1"/>
          <p:nvPr/>
        </p:nvSpPr>
        <p:spPr>
          <a:xfrm rot="19703439">
            <a:off x="1947169" y="4437432"/>
            <a:ext cx="905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Acts In</a:t>
            </a:r>
          </a:p>
        </p:txBody>
      </p:sp>
      <p:sp>
        <p:nvSpPr>
          <p:cNvPr id="65" name="TextBox 64"/>
          <p:cNvSpPr txBox="1"/>
          <p:nvPr/>
        </p:nvSpPr>
        <p:spPr>
          <a:xfrm rot="19133396">
            <a:off x="3353238" y="2810663"/>
            <a:ext cx="905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Acts In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36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Graph </a:t>
            </a:r>
            <a:r>
              <a:rPr lang="en-GB" dirty="0" smtClean="0"/>
              <a:t>Databases – </a:t>
            </a:r>
            <a:r>
              <a:rPr lang="en-GB" dirty="0" smtClean="0"/>
              <a:t>E</a:t>
            </a:r>
            <a:r>
              <a:rPr lang="en-GB" dirty="0" smtClean="0"/>
              <a:t>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Neo4j</a:t>
            </a:r>
          </a:p>
          <a:p>
            <a:pPr lvl="1"/>
            <a:r>
              <a:rPr lang="en-US" dirty="0"/>
              <a:t>Not distributed</a:t>
            </a:r>
          </a:p>
          <a:p>
            <a:pPr lvl="1"/>
            <a:r>
              <a:rPr lang="en-US" dirty="0"/>
              <a:t>ACID </a:t>
            </a:r>
            <a:r>
              <a:rPr lang="en-US" dirty="0" smtClean="0"/>
              <a:t>transactions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63490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99349" y="2097101"/>
            <a:ext cx="2717301" cy="664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file000788352817.jpg"/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</a:t>
            </a:r>
            <a:r>
              <a:rPr lang="en-US" dirty="0" err="1" smtClean="0"/>
              <a:t>NoSQL</a:t>
            </a:r>
            <a:r>
              <a:rPr lang="en-US" dirty="0" smtClean="0"/>
              <a:t> to </a:t>
            </a:r>
            <a:r>
              <a:rPr lang="en-US" dirty="0" err="1" smtClean="0"/>
              <a:t>NewSQL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67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"/>
            <a:ext cx="9144001" cy="6858000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313764" y="734212"/>
            <a:ext cx="3003177" cy="2345765"/>
          </a:xfrm>
          <a:prstGeom prst="wedgeRoundRectCallout">
            <a:avLst>
              <a:gd name="adj1" fmla="val 45204"/>
              <a:gd name="adj2" fmla="val 75878"/>
              <a:gd name="adj3" fmla="val 16667"/>
            </a:avLst>
          </a:prstGeom>
          <a:solidFill>
            <a:schemeClr val="bg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08000" tIns="45720" rIns="91440" bIns="4680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/>
                <a:ea typeface="ＭＳ Ｐゴシック" pitchFamily="-106" charset="-128"/>
                <a:cs typeface="Georgia"/>
              </a:rPr>
              <a:t>The </a:t>
            </a: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Georgia"/>
                <a:ea typeface="ＭＳ Ｐゴシック" pitchFamily="-106" charset="-128"/>
                <a:cs typeface="Georgia"/>
              </a:rPr>
              <a:t>NoSQL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Georgia"/>
                <a:ea typeface="ＭＳ Ｐゴシック" pitchFamily="-106" charset="-128"/>
                <a:cs typeface="Georgia"/>
              </a:rPr>
              <a:t> discussion has nothing to do with SQL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orgia"/>
              <a:ea typeface="ＭＳ Ｐゴシック" pitchFamily="-106" charset="-128"/>
              <a:cs typeface="Georgi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63761" y="6275295"/>
            <a:ext cx="2306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Michael </a:t>
            </a:r>
            <a:r>
              <a:rPr lang="en-US" dirty="0" err="1" smtClean="0">
                <a:solidFill>
                  <a:schemeClr val="bg1"/>
                </a:solidFill>
              </a:rPr>
              <a:t>Stonebraker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500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Impedance Mismatch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GB" dirty="0" smtClean="0"/>
              <a:t>To store data persistently in </a:t>
            </a:r>
            <a:r>
              <a:rPr lang="en-GB" b="1" dirty="0" smtClean="0"/>
              <a:t>modern programs</a:t>
            </a:r>
            <a:r>
              <a:rPr lang="en-GB" dirty="0" smtClean="0"/>
              <a:t>:</a:t>
            </a:r>
          </a:p>
          <a:p>
            <a:pPr lvl="1"/>
            <a:r>
              <a:rPr lang="en-GB" dirty="0" smtClean="0"/>
              <a:t>…a single </a:t>
            </a:r>
            <a:r>
              <a:rPr lang="en-GB" b="1" dirty="0" smtClean="0"/>
              <a:t>logical structure</a:t>
            </a:r>
          </a:p>
          <a:p>
            <a:pPr lvl="1"/>
            <a:r>
              <a:rPr lang="en-GB" dirty="0" smtClean="0"/>
              <a:t>…must be </a:t>
            </a:r>
            <a:r>
              <a:rPr lang="en-GB" b="1" dirty="0" smtClean="0"/>
              <a:t>split up</a:t>
            </a:r>
            <a:r>
              <a:rPr lang="en-GB" dirty="0" smtClean="0"/>
              <a:t> </a:t>
            </a:r>
            <a:r>
              <a:rPr lang="en-GB" i="1" dirty="0" smtClean="0"/>
              <a:t>(The nice word is normalised)</a:t>
            </a:r>
            <a:endParaRPr lang="en-GB" b="1" dirty="0" smtClean="0"/>
          </a:p>
          <a:p>
            <a:pPr marL="90000" indent="0">
              <a:buNone/>
            </a:pPr>
            <a:r>
              <a:rPr lang="en-GB" dirty="0" smtClean="0"/>
              <a:t>Object Orientation </a:t>
            </a:r>
          </a:p>
          <a:p>
            <a:pPr lvl="1"/>
            <a:r>
              <a:rPr lang="en-GB" dirty="0" smtClean="0"/>
              <a:t>based on </a:t>
            </a:r>
            <a:r>
              <a:rPr lang="en-GB" b="1" dirty="0" smtClean="0"/>
              <a:t>software engineering </a:t>
            </a:r>
            <a:r>
              <a:rPr lang="en-GB" dirty="0" smtClean="0"/>
              <a:t>principals</a:t>
            </a:r>
          </a:p>
          <a:p>
            <a:pPr marL="90000" indent="0">
              <a:buNone/>
            </a:pPr>
            <a:r>
              <a:rPr lang="en-GB" dirty="0" smtClean="0"/>
              <a:t>Relational Paradigms </a:t>
            </a:r>
          </a:p>
          <a:p>
            <a:pPr lvl="1"/>
            <a:r>
              <a:rPr lang="en-GB" dirty="0" smtClean="0"/>
              <a:t>based on </a:t>
            </a:r>
            <a:r>
              <a:rPr lang="en-GB" b="1" dirty="0" smtClean="0"/>
              <a:t>mathematics </a:t>
            </a:r>
            <a:r>
              <a:rPr lang="en-GB" dirty="0" smtClean="0"/>
              <a:t>and </a:t>
            </a:r>
            <a:r>
              <a:rPr lang="en-GB" b="1" dirty="0" smtClean="0"/>
              <a:t>set theory</a:t>
            </a:r>
          </a:p>
          <a:p>
            <a:pPr marL="90000" indent="0">
              <a:buNone/>
            </a:pPr>
            <a:r>
              <a:rPr lang="en-GB" dirty="0" smtClean="0"/>
              <a:t>Mapping from one world to the other has problems</a:t>
            </a:r>
          </a:p>
          <a:p>
            <a:pPr marL="90000" indent="0">
              <a:buNone/>
            </a:pPr>
            <a:endParaRPr lang="en-GB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002281" y="4611625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34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NoSQL</a:t>
            </a:r>
            <a:r>
              <a:rPr lang="en-US" dirty="0" smtClean="0"/>
              <a:t> Performance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 use MySQL to store my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MySQL’s performance isn’t adequate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Partitioning my data across multiple sites is hard!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 don’t want to pay license fees for an enterprise RDBMS</a:t>
            </a:r>
          </a:p>
          <a:p>
            <a:pPr marL="0" indent="0">
              <a:buNone/>
            </a:pPr>
            <a:r>
              <a:rPr lang="en-US" dirty="0" smtClean="0"/>
              <a:t>∴</a:t>
            </a:r>
          </a:p>
          <a:p>
            <a:pPr marL="0" indent="0">
              <a:buNone/>
            </a:pPr>
            <a:r>
              <a:rPr lang="en-US" dirty="0" err="1" smtClean="0"/>
              <a:t>NoSQL</a:t>
            </a:r>
            <a:r>
              <a:rPr lang="en-US" dirty="0" smtClean="0"/>
              <a:t> is the way to go!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62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NoSQL</a:t>
            </a:r>
            <a:r>
              <a:rPr lang="en-US" dirty="0" smtClean="0"/>
              <a:t> Performance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Transaction cost in OLTP database consists largely of:</a:t>
            </a:r>
          </a:p>
          <a:p>
            <a:pPr lvl="1"/>
            <a:r>
              <a:rPr lang="en-US" dirty="0" smtClean="0"/>
              <a:t>Logging (write to database, write to log)</a:t>
            </a:r>
          </a:p>
          <a:p>
            <a:pPr lvl="1"/>
            <a:r>
              <a:rPr lang="en-US" dirty="0" smtClean="0"/>
              <a:t>Locking (recording locks in lock table)</a:t>
            </a:r>
          </a:p>
          <a:p>
            <a:pPr lvl="1"/>
            <a:r>
              <a:rPr lang="en-US" dirty="0" smtClean="0"/>
              <a:t>Latching (updating shared data structure: B-trees, lock table,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Buffer Management (buffer pool containing cached disk pages)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“The single</a:t>
            </a:r>
            <a:r>
              <a:rPr lang="en-US" dirty="0"/>
              <a:t>-node performance of a </a:t>
            </a:r>
            <a:r>
              <a:rPr lang="en-US" dirty="0" err="1"/>
              <a:t>NoSQL</a:t>
            </a:r>
            <a:r>
              <a:rPr lang="en-US" dirty="0"/>
              <a:t>, </a:t>
            </a:r>
            <a:r>
              <a:rPr lang="en-US" dirty="0" smtClean="0"/>
              <a:t>disk</a:t>
            </a:r>
            <a:r>
              <a:rPr lang="en-US" dirty="0"/>
              <a:t>-based, non-ACID, multithreaded </a:t>
            </a:r>
            <a:r>
              <a:rPr lang="en-US" dirty="0" smtClean="0"/>
              <a:t>system </a:t>
            </a:r>
            <a:r>
              <a:rPr lang="en-US" dirty="0"/>
              <a:t>is limited to be a modest factor </a:t>
            </a:r>
            <a:r>
              <a:rPr lang="en-US" dirty="0" smtClean="0"/>
              <a:t>faster </a:t>
            </a:r>
            <a:r>
              <a:rPr lang="en-US" dirty="0"/>
              <a:t>than a well-designed stored-</a:t>
            </a:r>
            <a:r>
              <a:rPr lang="en-US" dirty="0" smtClean="0"/>
              <a:t>procedure </a:t>
            </a:r>
            <a:r>
              <a:rPr lang="en-US" dirty="0"/>
              <a:t>SQL OLTP </a:t>
            </a:r>
            <a:r>
              <a:rPr lang="en-US" dirty="0" smtClean="0"/>
              <a:t>engine” – the overhead isn’t due to SQL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413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NoSQL</a:t>
            </a:r>
            <a:r>
              <a:rPr lang="en-US" dirty="0" smtClean="0"/>
              <a:t> in the Enterprise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No ACID equals No Interest</a:t>
            </a:r>
          </a:p>
          <a:p>
            <a:pPr lvl="1"/>
            <a:r>
              <a:rPr lang="en-US" dirty="0" smtClean="0"/>
              <a:t>Stored data is mission critical, inconsistency is dangerous</a:t>
            </a:r>
          </a:p>
          <a:p>
            <a:pPr marL="0" indent="0">
              <a:buNone/>
            </a:pPr>
            <a:r>
              <a:rPr lang="en-US" dirty="0" smtClean="0"/>
              <a:t>A Low-Level Query Language is Death</a:t>
            </a:r>
          </a:p>
          <a:p>
            <a:pPr lvl="1"/>
            <a:r>
              <a:rPr lang="en-US" dirty="0" smtClean="0"/>
              <a:t>Record-at-a-time processing (c.f. IMS, CODASYL) require far greater programming effort - declarative languages like SQL are preferable</a:t>
            </a:r>
            <a:endParaRPr lang="en-US" dirty="0"/>
          </a:p>
          <a:p>
            <a:pPr marL="0" indent="0">
              <a:buNone/>
            </a:pPr>
            <a:r>
              <a:rPr lang="en-US" dirty="0" err="1" smtClean="0"/>
              <a:t>NoSQL</a:t>
            </a:r>
            <a:r>
              <a:rPr lang="en-US" dirty="0" smtClean="0"/>
              <a:t> means No Standards</a:t>
            </a:r>
          </a:p>
          <a:p>
            <a:pPr lvl="1"/>
            <a:r>
              <a:rPr lang="en-US" dirty="0" smtClean="0"/>
              <a:t>Many different </a:t>
            </a:r>
            <a:r>
              <a:rPr lang="en-US" dirty="0" err="1" smtClean="0"/>
              <a:t>NoSQL</a:t>
            </a:r>
            <a:r>
              <a:rPr lang="en-US" dirty="0" smtClean="0"/>
              <a:t> databases, each with a different interface, data model, </a:t>
            </a:r>
            <a:r>
              <a:rPr lang="en-US" dirty="0" err="1" smtClean="0"/>
              <a:t>etc</a:t>
            </a:r>
            <a:r>
              <a:rPr lang="en-US" dirty="0" smtClean="0"/>
              <a:t> – how do you migrate from one to another?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3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...and back to relational databases again!</a:t>
            </a:r>
          </a:p>
          <a:p>
            <a:pPr marL="0" indent="0">
              <a:buNone/>
            </a:pPr>
            <a:r>
              <a:rPr lang="en-US" dirty="0" err="1" smtClean="0"/>
              <a:t>NewSQL</a:t>
            </a:r>
            <a:endParaRPr lang="en-US" dirty="0" smtClean="0"/>
          </a:p>
          <a:p>
            <a:pPr lvl="1"/>
            <a:r>
              <a:rPr lang="en-US" dirty="0" smtClean="0"/>
              <a:t>The scale-out OLTP performance of </a:t>
            </a:r>
            <a:r>
              <a:rPr lang="en-US" dirty="0" err="1" smtClean="0"/>
              <a:t>NoSQL</a:t>
            </a:r>
            <a:r>
              <a:rPr lang="en-US" dirty="0" smtClean="0"/>
              <a:t>...</a:t>
            </a:r>
          </a:p>
          <a:p>
            <a:pPr lvl="1"/>
            <a:r>
              <a:rPr lang="en-US" dirty="0" smtClean="0"/>
              <a:t>...with the SQL support and ACID guarantees of RDBMS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Tick-tock, tick-tock...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813" y="4377807"/>
            <a:ext cx="1524494" cy="1524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16588" y="4377807"/>
            <a:ext cx="2814331" cy="1130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9176" y="3980459"/>
            <a:ext cx="3427412" cy="7946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9176" y="4989907"/>
            <a:ext cx="3989119" cy="1351607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32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</a:t>
            </a:r>
            <a:br>
              <a:rPr lang="en-US" dirty="0" smtClean="0"/>
            </a:br>
            <a:r>
              <a:rPr lang="en-US" dirty="0" smtClean="0"/>
              <a:t>Reading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813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further reading</a:t>
            </a:r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US" dirty="0"/>
              <a:t>The structure/content of these slides are covered in greater depth </a:t>
            </a:r>
            <a:r>
              <a:rPr lang="en-US" dirty="0" smtClean="0"/>
              <a:t>in:</a:t>
            </a:r>
            <a:endParaRPr lang="en-US" dirty="0"/>
          </a:p>
          <a:p>
            <a:pPr lvl="1">
              <a:buNone/>
            </a:pPr>
            <a:r>
              <a:rPr lang="en-US" b="1" dirty="0" smtClean="0"/>
              <a:t>“</a:t>
            </a:r>
            <a:r>
              <a:rPr lang="en-US" b="1" dirty="0"/>
              <a:t>Seven Databases in Seven Weeks”</a:t>
            </a:r>
          </a:p>
          <a:p>
            <a:pPr lvl="1">
              <a:buNone/>
            </a:pPr>
            <a:r>
              <a:rPr lang="en-US" b="1" dirty="0"/>
              <a:t>	- </a:t>
            </a:r>
            <a:r>
              <a:rPr lang="en-US" dirty="0"/>
              <a:t>Eric Redmond</a:t>
            </a:r>
          </a:p>
          <a:p>
            <a:pPr lvl="1">
              <a:buNone/>
            </a:pPr>
            <a:endParaRPr lang="en-US" b="1" dirty="0" smtClean="0"/>
          </a:p>
          <a:p>
            <a:pPr lvl="1">
              <a:buNone/>
            </a:pPr>
            <a:r>
              <a:rPr lang="en-US" b="1" dirty="0" smtClean="0"/>
              <a:t>“</a:t>
            </a:r>
            <a:r>
              <a:rPr lang="en-US" b="1" dirty="0" err="1" smtClean="0"/>
              <a:t>NoSQL</a:t>
            </a:r>
            <a:r>
              <a:rPr lang="en-US" b="1" dirty="0" smtClean="0"/>
              <a:t> Distilled”</a:t>
            </a:r>
            <a:endParaRPr lang="en-US" b="1" dirty="0"/>
          </a:p>
          <a:p>
            <a:pPr lvl="1">
              <a:buNone/>
            </a:pPr>
            <a:r>
              <a:rPr lang="en-US" b="1" dirty="0"/>
              <a:t>	- </a:t>
            </a:r>
            <a:r>
              <a:rPr lang="en-US" dirty="0" smtClean="0"/>
              <a:t>Martin </a:t>
            </a:r>
            <a:r>
              <a:rPr lang="en-US" dirty="0" smtClean="0"/>
              <a:t>Fowler</a:t>
            </a:r>
          </a:p>
          <a:p>
            <a:pPr lvl="1">
              <a:buNone/>
            </a:pPr>
            <a:endParaRPr lang="en-US" dirty="0"/>
          </a:p>
          <a:p>
            <a:pPr lvl="1">
              <a:buNone/>
            </a:pPr>
            <a:r>
              <a:rPr lang="en-US" dirty="0" smtClean="0"/>
              <a:t>Mike </a:t>
            </a:r>
            <a:r>
              <a:rPr lang="en-US" dirty="0" err="1" smtClean="0"/>
              <a:t>Stonebraker’s</a:t>
            </a:r>
            <a:r>
              <a:rPr lang="en-US" dirty="0" smtClean="0"/>
              <a:t> blogs for CACM</a:t>
            </a:r>
            <a:endParaRPr lang="en-US" dirty="0" smtClean="0"/>
          </a:p>
          <a:p>
            <a:pPr lvl="1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932" y="2518048"/>
            <a:ext cx="1646706" cy="19760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0502" y="3589429"/>
            <a:ext cx="1379880" cy="180933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45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 and some watching!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lvl="1" indent="0">
              <a:spcAft>
                <a:spcPts val="1800"/>
              </a:spcAft>
              <a:buNone/>
            </a:pPr>
            <a:r>
              <a:rPr lang="en-GB" b="1" dirty="0" smtClean="0"/>
              <a:t>“</a:t>
            </a:r>
            <a:r>
              <a:rPr lang="en-GB" b="1" dirty="0"/>
              <a:t>Introduction to </a:t>
            </a:r>
            <a:r>
              <a:rPr lang="en-GB" b="1" dirty="0" err="1" smtClean="0"/>
              <a:t>NoSQL</a:t>
            </a:r>
            <a:r>
              <a:rPr lang="en-GB" b="1" dirty="0" smtClean="0"/>
              <a:t>” </a:t>
            </a:r>
            <a:r>
              <a:rPr lang="en-GB" dirty="0" smtClean="0"/>
              <a:t>– Martin Fowler @ </a:t>
            </a:r>
            <a:r>
              <a:rPr lang="en-GB" dirty="0" err="1" smtClean="0"/>
              <a:t>goto</a:t>
            </a:r>
            <a:r>
              <a:rPr lang="en-GB" dirty="0" smtClean="0"/>
              <a:t>; 2012</a:t>
            </a:r>
            <a:r>
              <a:rPr lang="en-GB" dirty="0"/>
              <a:t/>
            </a:r>
            <a:br>
              <a:rPr lang="en-GB" dirty="0"/>
            </a:br>
            <a:r>
              <a:rPr lang="en-GB" dirty="0" smtClean="0">
                <a:hlinkClick r:id="rId2"/>
              </a:rPr>
              <a:t>http</a:t>
            </a:r>
            <a:r>
              <a:rPr lang="en-GB" dirty="0">
                <a:hlinkClick r:id="rId2"/>
              </a:rPr>
              <a:t>://</a:t>
            </a:r>
            <a:r>
              <a:rPr lang="en-GB" dirty="0" smtClean="0">
                <a:hlinkClick r:id="rId2"/>
              </a:rPr>
              <a:t>www.youtube.com/watch?v=qI_g07C_Q5I</a:t>
            </a:r>
            <a:r>
              <a:rPr lang="en-GB" dirty="0" smtClean="0"/>
              <a:t> </a:t>
            </a:r>
          </a:p>
          <a:p>
            <a:pPr marL="90000" lvl="1" indent="0">
              <a:spcAft>
                <a:spcPts val="1800"/>
              </a:spcAft>
              <a:buNone/>
            </a:pPr>
            <a:endParaRPr lang="en-GB" b="1" dirty="0" smtClean="0"/>
          </a:p>
          <a:p>
            <a:pPr marL="90000" lvl="1" indent="0">
              <a:spcAft>
                <a:spcPts val="1800"/>
              </a:spcAft>
              <a:buNone/>
            </a:pPr>
            <a:r>
              <a:rPr lang="en-GB" b="1" dirty="0" smtClean="0"/>
              <a:t>“The People vs. </a:t>
            </a:r>
            <a:r>
              <a:rPr lang="en-GB" b="1" dirty="0" err="1" smtClean="0"/>
              <a:t>NoSQL</a:t>
            </a:r>
            <a:r>
              <a:rPr lang="en-GB" b="1" dirty="0" smtClean="0"/>
              <a:t> Databases”</a:t>
            </a:r>
            <a:r>
              <a:rPr lang="en-GB" dirty="0" smtClean="0"/>
              <a:t> – Panel Discussion @ </a:t>
            </a:r>
            <a:r>
              <a:rPr lang="en-GB" dirty="0" err="1" smtClean="0"/>
              <a:t>goto</a:t>
            </a:r>
            <a:r>
              <a:rPr lang="en-GB" dirty="0" smtClean="0"/>
              <a:t>; 2012</a:t>
            </a:r>
            <a:br>
              <a:rPr lang="en-GB" dirty="0" smtClean="0"/>
            </a:br>
            <a:r>
              <a:rPr lang="en-GB" dirty="0">
                <a:hlinkClick r:id="rId3"/>
              </a:rPr>
              <a:t>http://</a:t>
            </a:r>
            <a:r>
              <a:rPr lang="en-GB" dirty="0" smtClean="0">
                <a:hlinkClick r:id="rId3"/>
              </a:rPr>
              <a:t>www.youtube.com/watch?v=191kCkNya5Q</a:t>
            </a:r>
            <a:r>
              <a:rPr lang="en-GB" dirty="0" smtClean="0"/>
              <a:t> (</a:t>
            </a:r>
            <a:r>
              <a:rPr lang="en-GB" b="1" dirty="0" smtClean="0"/>
              <a:t>NSWF</a:t>
            </a:r>
            <a:r>
              <a:rPr lang="en-GB" dirty="0" smtClean="0"/>
              <a:t> language)</a:t>
            </a:r>
          </a:p>
          <a:p>
            <a:pPr marL="90000" lvl="1" indent="0">
              <a:spcAft>
                <a:spcPts val="1800"/>
              </a:spcAft>
              <a:buNone/>
            </a:pPr>
            <a:endParaRPr lang="en-GB" b="1" dirty="0" smtClean="0"/>
          </a:p>
          <a:p>
            <a:pPr marL="90000" lvl="1" indent="0">
              <a:spcAft>
                <a:spcPts val="1800"/>
              </a:spcAft>
              <a:buNone/>
            </a:pPr>
            <a:r>
              <a:rPr lang="en-GB" b="1" dirty="0" smtClean="0"/>
              <a:t>“</a:t>
            </a:r>
            <a:r>
              <a:rPr lang="en-GB" b="1" dirty="0" err="1" smtClean="0"/>
              <a:t>MongoDB</a:t>
            </a:r>
            <a:r>
              <a:rPr lang="en-GB" b="1" dirty="0" smtClean="0"/>
              <a:t>: It’s Not Just About Big Data”</a:t>
            </a:r>
            <a:r>
              <a:rPr lang="en-GB" dirty="0" smtClean="0"/>
              <a:t> – Will Shulman</a:t>
            </a:r>
            <a:br>
              <a:rPr lang="en-GB" dirty="0" smtClean="0"/>
            </a:br>
            <a:r>
              <a:rPr lang="en-GB" dirty="0" smtClean="0">
                <a:hlinkClick r:id="rId4"/>
              </a:rPr>
              <a:t>http</a:t>
            </a:r>
            <a:r>
              <a:rPr lang="en-GB" dirty="0">
                <a:hlinkClick r:id="rId4"/>
              </a:rPr>
              <a:t>://www.youtube.com/watch?v=</a:t>
            </a:r>
            <a:r>
              <a:rPr lang="en-GB" dirty="0" smtClean="0">
                <a:hlinkClick r:id="rId4"/>
              </a:rPr>
              <a:t>b1BZ9YFsd2o</a:t>
            </a:r>
            <a:r>
              <a:rPr lang="en-GB" dirty="0" smtClean="0"/>
              <a:t> </a:t>
            </a:r>
            <a:endParaRPr lang="en-GB" dirty="0"/>
          </a:p>
          <a:p>
            <a:pPr marL="270000" lvl="1">
              <a:spcAft>
                <a:spcPts val="1800"/>
              </a:spcAft>
              <a:buFont typeface="Arial"/>
              <a:buChar char="•"/>
            </a:pPr>
            <a:endParaRPr lang="en-GB" dirty="0" smtClean="0"/>
          </a:p>
          <a:p>
            <a:pPr marL="90000" lvl="1" indent="0">
              <a:spcAft>
                <a:spcPts val="1800"/>
              </a:spcAft>
              <a:buNone/>
            </a:pPr>
            <a:endParaRPr lang="en-GB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55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/>
        </p:nvSpPr>
        <p:spPr bwMode="auto">
          <a:xfrm>
            <a:off x="324001" y="1828800"/>
            <a:ext cx="3861137" cy="45895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Impedance Mismatch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 bwMode="auto">
          <a:xfrm>
            <a:off x="518746" y="1976429"/>
            <a:ext cx="1665147" cy="409480"/>
          </a:xfrm>
          <a:prstGeom prst="rect">
            <a:avLst/>
          </a:prstGeom>
          <a:noFill/>
          <a:ln w="28575" cap="sq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600" b="1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ID: </a:t>
            </a:r>
            <a:r>
              <a:rPr lang="en-GB" sz="1600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1001</a:t>
            </a:r>
            <a:endParaRPr kumimoji="0" lang="en-GB" sz="1600" b="0" i="0" u="none" strike="noStrike" cap="none" normalizeH="0" dirty="0">
              <a:ln>
                <a:noFill/>
              </a:ln>
              <a:solidFill>
                <a:sysClr val="windowText" lastClr="000000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18746" y="2398460"/>
            <a:ext cx="1665147" cy="409480"/>
          </a:xfrm>
          <a:prstGeom prst="rect">
            <a:avLst/>
          </a:prstGeom>
          <a:noFill/>
          <a:ln w="28575" cap="sq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600" b="1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USER:</a:t>
            </a:r>
            <a:r>
              <a:rPr lang="en-GB" sz="1600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Steve</a:t>
            </a:r>
            <a:endParaRPr kumimoji="0" lang="en-GB" sz="1600" b="0" i="0" u="none" strike="noStrike" cap="none" normalizeH="0" dirty="0">
              <a:ln>
                <a:noFill/>
              </a:ln>
              <a:solidFill>
                <a:sysClr val="windowText" lastClr="000000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18745" y="2820490"/>
            <a:ext cx="3399241" cy="2053085"/>
          </a:xfrm>
          <a:prstGeom prst="rect">
            <a:avLst/>
          </a:prstGeom>
          <a:noFill/>
          <a:ln w="28575" cap="sq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600" b="1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Games Played:</a:t>
            </a:r>
            <a:endParaRPr kumimoji="0" lang="en-GB" sz="1600" b="0" i="0" u="none" strike="noStrike" cap="none" normalizeH="0" dirty="0">
              <a:ln>
                <a:noFill/>
              </a:ln>
              <a:solidFill>
                <a:sysClr val="windowText" lastClr="000000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sp>
        <p:nvSpPr>
          <p:cNvPr id="33" name="Rectangle 32"/>
          <p:cNvSpPr/>
          <p:nvPr/>
        </p:nvSpPr>
        <p:spPr bwMode="auto">
          <a:xfrm>
            <a:off x="518746" y="4873575"/>
            <a:ext cx="3399241" cy="1256875"/>
          </a:xfrm>
          <a:prstGeom prst="rect">
            <a:avLst/>
          </a:prstGeom>
          <a:noFill/>
          <a:ln w="28575" cap="sq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600" b="1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Teams: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769176" y="5286355"/>
            <a:ext cx="2857043" cy="784835"/>
          </a:xfrm>
          <a:prstGeom prst="rect">
            <a:avLst/>
          </a:prstGeom>
          <a:noFill/>
          <a:ln w="28575" cap="sq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600" b="1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Name: </a:t>
            </a:r>
            <a:r>
              <a:rPr lang="en-GB" sz="1600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Killer Bee Keepers</a:t>
            </a:r>
          </a:p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600" b="1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Icon:</a:t>
            </a:r>
            <a:r>
              <a:rPr lang="en-GB" sz="1600" dirty="0" smtClean="0">
                <a:solidFill>
                  <a:sysClr val="windowText" lastClr="000000"/>
                </a:solidFill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rPr>
              <a:t> http://imgur.com/a/...</a:t>
            </a:r>
            <a:endParaRPr lang="en-GB" sz="1600" b="1" dirty="0" smtClean="0">
              <a:solidFill>
                <a:sysClr val="windowText" lastClr="000000"/>
              </a:solidFill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870763"/>
              </p:ext>
            </p:extLst>
          </p:nvPr>
        </p:nvGraphicFramePr>
        <p:xfrm>
          <a:off x="658917" y="3273265"/>
          <a:ext cx="3062399" cy="8500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921"/>
                <a:gridCol w="732650"/>
                <a:gridCol w="413388"/>
                <a:gridCol w="384879"/>
                <a:gridCol w="364561"/>
              </a:tblGrid>
              <a:tr h="283355">
                <a:tc>
                  <a:txBody>
                    <a:bodyPr/>
                    <a:lstStyle/>
                    <a:p>
                      <a:pPr algn="l"/>
                      <a:r>
                        <a:rPr lang="en-GB" sz="1200" b="1" dirty="0" smtClean="0"/>
                        <a:t>Date</a:t>
                      </a:r>
                      <a:endParaRPr lang="en-GB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b="1" dirty="0" smtClean="0"/>
                        <a:t>Res</a:t>
                      </a:r>
                      <a:endParaRPr lang="en-GB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K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D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A</a:t>
                      </a:r>
                      <a:endParaRPr lang="en-GB" sz="1200" dirty="0"/>
                    </a:p>
                  </a:txBody>
                  <a:tcPr/>
                </a:tc>
              </a:tr>
              <a:tr h="283355"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01/04/2009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WIN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20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10</a:t>
                      </a:r>
                      <a:endParaRPr lang="en-GB" sz="1200" dirty="0"/>
                    </a:p>
                  </a:txBody>
                  <a:tcPr/>
                </a:tc>
              </a:tr>
              <a:tr h="283355"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01/05/2009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LOOSE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5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22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200" dirty="0" smtClean="0"/>
                        <a:t>3</a:t>
                      </a:r>
                      <a:endParaRPr lang="en-GB" sz="12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1516971"/>
              </p:ext>
            </p:extLst>
          </p:nvPr>
        </p:nvGraphicFramePr>
        <p:xfrm>
          <a:off x="5498364" y="1633529"/>
          <a:ext cx="2998482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9494"/>
                <a:gridCol w="999494"/>
                <a:gridCol w="999494"/>
              </a:tblGrid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1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127751"/>
              </p:ext>
            </p:extLst>
          </p:nvPr>
        </p:nvGraphicFramePr>
        <p:xfrm>
          <a:off x="5150762" y="3693761"/>
          <a:ext cx="171417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544"/>
                <a:gridCol w="428544"/>
                <a:gridCol w="428544"/>
                <a:gridCol w="428544"/>
              </a:tblGrid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866769"/>
              </p:ext>
            </p:extLst>
          </p:nvPr>
        </p:nvGraphicFramePr>
        <p:xfrm>
          <a:off x="7211214" y="5482381"/>
          <a:ext cx="1285632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544"/>
                <a:gridCol w="428544"/>
                <a:gridCol w="428544"/>
              </a:tblGrid>
              <a:tr h="130922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5" name="Straight Arrow Connector 44"/>
          <p:cNvCxnSpPr/>
          <p:nvPr/>
        </p:nvCxnSpPr>
        <p:spPr bwMode="auto">
          <a:xfrm flipV="1">
            <a:off x="1600200" y="1976429"/>
            <a:ext cx="4149969" cy="20474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4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7" name="Straight Arrow Connector 46"/>
          <p:cNvCxnSpPr/>
          <p:nvPr/>
        </p:nvCxnSpPr>
        <p:spPr bwMode="auto">
          <a:xfrm flipV="1">
            <a:off x="1899138" y="1976429"/>
            <a:ext cx="4830496" cy="626773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4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0" name="Straight Arrow Connector 49"/>
          <p:cNvCxnSpPr>
            <a:stCxn id="38" idx="3"/>
          </p:cNvCxnSpPr>
          <p:nvPr/>
        </p:nvCxnSpPr>
        <p:spPr bwMode="auto">
          <a:xfrm>
            <a:off x="3721316" y="3698297"/>
            <a:ext cx="1429446" cy="279512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4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3" name="Straight Arrow Connector 52"/>
          <p:cNvCxnSpPr/>
          <p:nvPr/>
        </p:nvCxnSpPr>
        <p:spPr bwMode="auto">
          <a:xfrm>
            <a:off x="3626220" y="3977809"/>
            <a:ext cx="1526379" cy="348006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4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5" name="Straight Arrow Connector 64"/>
          <p:cNvCxnSpPr/>
          <p:nvPr/>
        </p:nvCxnSpPr>
        <p:spPr bwMode="auto">
          <a:xfrm>
            <a:off x="3274786" y="5482381"/>
            <a:ext cx="4603122" cy="34290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4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8" name="Straight Arrow Connector 67"/>
          <p:cNvCxnSpPr/>
          <p:nvPr/>
        </p:nvCxnSpPr>
        <p:spPr bwMode="auto">
          <a:xfrm flipV="1">
            <a:off x="1323255" y="5825281"/>
            <a:ext cx="6062283" cy="89161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accent4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3" name="TextBox 72"/>
          <p:cNvSpPr txBox="1"/>
          <p:nvPr/>
        </p:nvSpPr>
        <p:spPr>
          <a:xfrm>
            <a:off x="5484040" y="3376983"/>
            <a:ext cx="13580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/>
              <a:t>Games Table</a:t>
            </a:r>
            <a:endParaRPr lang="en-GB" sz="1600" dirty="0"/>
          </a:p>
        </p:txBody>
      </p:sp>
      <p:sp>
        <p:nvSpPr>
          <p:cNvPr id="74" name="TextBox 73"/>
          <p:cNvSpPr txBox="1"/>
          <p:nvPr/>
        </p:nvSpPr>
        <p:spPr>
          <a:xfrm>
            <a:off x="7044204" y="1316751"/>
            <a:ext cx="1308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/>
              <a:t>Player Table</a:t>
            </a:r>
            <a:endParaRPr lang="en-GB" sz="1600" dirty="0"/>
          </a:p>
        </p:txBody>
      </p:sp>
      <p:sp>
        <p:nvSpPr>
          <p:cNvPr id="75" name="TextBox 74"/>
          <p:cNvSpPr txBox="1"/>
          <p:nvPr/>
        </p:nvSpPr>
        <p:spPr>
          <a:xfrm>
            <a:off x="7151587" y="5123789"/>
            <a:ext cx="13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Team Table</a:t>
            </a:r>
            <a:endParaRPr lang="en-GB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2388214"/>
              </p:ext>
            </p:extLst>
          </p:nvPr>
        </p:nvGraphicFramePr>
        <p:xfrm>
          <a:off x="4354313" y="2663244"/>
          <a:ext cx="1998988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9494"/>
                <a:gridCol w="999494"/>
              </a:tblGrid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0" name="Straight Arrow Connector 9"/>
          <p:cNvCxnSpPr>
            <a:endCxn id="39" idx="2"/>
          </p:cNvCxnSpPr>
          <p:nvPr/>
        </p:nvCxnSpPr>
        <p:spPr bwMode="auto">
          <a:xfrm flipV="1">
            <a:off x="6086929" y="2319329"/>
            <a:ext cx="910676" cy="34391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0" name="Straight Arrow Connector 29"/>
          <p:cNvCxnSpPr/>
          <p:nvPr/>
        </p:nvCxnSpPr>
        <p:spPr bwMode="auto">
          <a:xfrm>
            <a:off x="5275256" y="3273265"/>
            <a:ext cx="0" cy="42503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arrow"/>
            <a:tailEnd type="arrow"/>
          </a:ln>
          <a:effectLst/>
        </p:spPr>
      </p:cxnSp>
      <p:graphicFrame>
        <p:nvGraphicFramePr>
          <p:cNvPr id="43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10910"/>
              </p:ext>
            </p:extLst>
          </p:nvPr>
        </p:nvGraphicFramePr>
        <p:xfrm>
          <a:off x="7045852" y="3800873"/>
          <a:ext cx="1998988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9494"/>
                <a:gridCol w="999494"/>
              </a:tblGrid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  <a:tr h="191440"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4458555" y="2324690"/>
            <a:ext cx="13844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/>
              <a:t>Player/Game</a:t>
            </a:r>
            <a:endParaRPr lang="en-GB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7671689" y="3452523"/>
            <a:ext cx="1362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/>
              <a:t>Player/Team</a:t>
            </a:r>
            <a:endParaRPr lang="en-GB" sz="1600" dirty="0"/>
          </a:p>
        </p:txBody>
      </p:sp>
      <p:cxnSp>
        <p:nvCxnSpPr>
          <p:cNvPr id="48" name="Straight Arrow Connector 47"/>
          <p:cNvCxnSpPr/>
          <p:nvPr/>
        </p:nvCxnSpPr>
        <p:spPr bwMode="auto">
          <a:xfrm flipV="1">
            <a:off x="7385539" y="2319329"/>
            <a:ext cx="216318" cy="14815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49" name="Straight Arrow Connector 48"/>
          <p:cNvCxnSpPr/>
          <p:nvPr/>
        </p:nvCxnSpPr>
        <p:spPr bwMode="auto">
          <a:xfrm flipH="1">
            <a:off x="8472573" y="4486673"/>
            <a:ext cx="62726" cy="101219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55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Increased Data Volume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US" dirty="0" smtClean="0"/>
              <a:t>We (the world) are</a:t>
            </a:r>
          </a:p>
          <a:p>
            <a:pPr marL="360000" lvl="1" indent="0">
              <a:buNone/>
            </a:pPr>
            <a:r>
              <a:rPr lang="en-US" dirty="0" smtClean="0"/>
              <a:t>… Creating, Storing, Processing…</a:t>
            </a:r>
          </a:p>
          <a:p>
            <a:pPr marL="90000" indent="0">
              <a:buNone/>
            </a:pPr>
            <a:r>
              <a:rPr lang="en-US" dirty="0" smtClean="0"/>
              <a:t>… more data than ever before!</a:t>
            </a:r>
          </a:p>
          <a:p>
            <a:pPr marL="360000" lvl="1" indent="0">
              <a:buNone/>
            </a:pPr>
            <a:r>
              <a:rPr lang="en-US" dirty="0" smtClean="0"/>
              <a:t>“</a:t>
            </a:r>
            <a:r>
              <a:rPr lang="en-US" dirty="0"/>
              <a:t>From </a:t>
            </a:r>
            <a:r>
              <a:rPr lang="en-US" b="1" dirty="0"/>
              <a:t>2005 to 2020</a:t>
            </a:r>
            <a:r>
              <a:rPr lang="en-US" dirty="0"/>
              <a:t>, the digital universe will grow by a factor of 300, from </a:t>
            </a:r>
            <a:r>
              <a:rPr lang="en-US" b="1" dirty="0"/>
              <a:t>130 </a:t>
            </a:r>
            <a:r>
              <a:rPr lang="en-US" b="1" dirty="0" err="1"/>
              <a:t>exabytes</a:t>
            </a:r>
            <a:r>
              <a:rPr lang="en-US" b="1" dirty="0"/>
              <a:t> to </a:t>
            </a:r>
            <a:r>
              <a:rPr lang="en-US" b="1" dirty="0" smtClean="0"/>
              <a:t>40,000 </a:t>
            </a:r>
            <a:r>
              <a:rPr lang="en-US" b="1" dirty="0" err="1"/>
              <a:t>exabytes</a:t>
            </a:r>
            <a:r>
              <a:rPr lang="en-US" dirty="0"/>
              <a:t>, or </a:t>
            </a:r>
            <a:r>
              <a:rPr lang="en-US" b="1" dirty="0"/>
              <a:t>40 trillion gigabytes </a:t>
            </a:r>
            <a:r>
              <a:rPr lang="en-US" dirty="0"/>
              <a:t>(more than 5,200 gigabytes for every man, woman, and child in 2020). </a:t>
            </a:r>
            <a:endParaRPr lang="en-US" dirty="0" smtClean="0"/>
          </a:p>
          <a:p>
            <a:pPr marL="360000" lvl="1" indent="0">
              <a:buNone/>
            </a:pPr>
            <a:r>
              <a:rPr lang="en-US" dirty="0" smtClean="0"/>
              <a:t>From </a:t>
            </a:r>
            <a:r>
              <a:rPr lang="en-US" dirty="0"/>
              <a:t>now until 2020, the digital universe will about </a:t>
            </a:r>
            <a:r>
              <a:rPr lang="en-US" b="1" dirty="0"/>
              <a:t>double every two years</a:t>
            </a:r>
            <a:r>
              <a:rPr lang="en-US" b="1" dirty="0" smtClean="0"/>
              <a:t>.</a:t>
            </a:r>
            <a:r>
              <a:rPr lang="en-US" dirty="0" smtClean="0"/>
              <a:t>”</a:t>
            </a:r>
          </a:p>
          <a:p>
            <a:pPr marL="360000" lvl="1" indent="0">
              <a:buNone/>
            </a:pPr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b="1" dirty="0" smtClean="0"/>
              <a:t>IDC </a:t>
            </a:r>
            <a:r>
              <a:rPr lang="en-US" dirty="0" smtClean="0"/>
              <a:t>– </a:t>
            </a:r>
            <a:r>
              <a:rPr lang="en-US" i="1" dirty="0" smtClean="0"/>
              <a:t>The Digital Universe in 2020</a:t>
            </a:r>
          </a:p>
          <a:p>
            <a:pPr marL="360000" lvl="1" indent="0">
              <a:buNone/>
            </a:pPr>
            <a:r>
              <a:rPr lang="en-US" dirty="0">
                <a:hlinkClick r:id="rId2"/>
              </a:rPr>
              <a:t>http://www.emc.com/leadership/digital-universe/</a:t>
            </a:r>
            <a:r>
              <a:rPr lang="en-US" dirty="0" smtClean="0">
                <a:hlinkClick r:id="rId2"/>
              </a:rPr>
              <a:t>index.htm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11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Increased </a:t>
            </a:r>
            <a:r>
              <a:rPr lang="en-US" dirty="0" smtClean="0"/>
              <a:t>Data Connectivity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US" dirty="0" smtClean="0"/>
              <a:t>The data we’re producing has fundamentally changed from</a:t>
            </a:r>
          </a:p>
          <a:p>
            <a:pPr lvl="1"/>
            <a:r>
              <a:rPr lang="en-US" dirty="0" smtClean="0"/>
              <a:t>Isolated </a:t>
            </a:r>
            <a:r>
              <a:rPr lang="en-US" b="1" dirty="0" smtClean="0"/>
              <a:t>Text</a:t>
            </a:r>
            <a:r>
              <a:rPr lang="en-US" dirty="0" smtClean="0"/>
              <a:t> Documents (early 1990s)</a:t>
            </a:r>
          </a:p>
          <a:p>
            <a:pPr lvl="1"/>
            <a:r>
              <a:rPr lang="en-US" dirty="0" smtClean="0"/>
              <a:t>… to html pages with </a:t>
            </a:r>
            <a:r>
              <a:rPr lang="en-US" b="1" dirty="0" smtClean="0"/>
              <a:t>links</a:t>
            </a:r>
            <a:r>
              <a:rPr lang="en-US" dirty="0" smtClean="0"/>
              <a:t> (early web)</a:t>
            </a:r>
          </a:p>
          <a:p>
            <a:pPr lvl="1"/>
            <a:r>
              <a:rPr lang="en-US" dirty="0" smtClean="0"/>
              <a:t>… to </a:t>
            </a:r>
            <a:r>
              <a:rPr lang="en-US" b="1" dirty="0" smtClean="0"/>
              <a:t>blogs</a:t>
            </a:r>
            <a:r>
              <a:rPr lang="en-US" dirty="0" smtClean="0"/>
              <a:t> with ping back, RSS </a:t>
            </a:r>
            <a:r>
              <a:rPr lang="en-US" dirty="0" smtClean="0"/>
              <a:t>feeds (</a:t>
            </a:r>
            <a:r>
              <a:rPr lang="en-US" dirty="0" smtClean="0"/>
              <a:t>web 2.0)</a:t>
            </a:r>
          </a:p>
          <a:p>
            <a:pPr lvl="1"/>
            <a:r>
              <a:rPr lang="en-US" dirty="0" smtClean="0"/>
              <a:t>… to </a:t>
            </a:r>
            <a:r>
              <a:rPr lang="en-US" b="1" dirty="0" smtClean="0"/>
              <a:t>social networks </a:t>
            </a:r>
            <a:r>
              <a:rPr lang="en-US" dirty="0" smtClean="0"/>
              <a:t>(… add links between people)</a:t>
            </a:r>
          </a:p>
          <a:p>
            <a:pPr lvl="1"/>
            <a:r>
              <a:rPr lang="en-US" dirty="0" smtClean="0"/>
              <a:t>… to massive </a:t>
            </a:r>
            <a:r>
              <a:rPr lang="en-US" b="1" dirty="0" smtClean="0"/>
              <a:t>linked open data </a:t>
            </a:r>
            <a:r>
              <a:rPr lang="en-US" dirty="0" smtClean="0"/>
              <a:t>sets (web 3.0… one of them anyway)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59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Dealing with data size Trends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GB" dirty="0" smtClean="0"/>
              <a:t>Two options when dealing with these trends:</a:t>
            </a:r>
          </a:p>
          <a:p>
            <a:pPr marL="547200" indent="-457200">
              <a:buFont typeface="+mj-lt"/>
              <a:buAutoNum type="arabicPeriod"/>
            </a:pPr>
            <a:r>
              <a:rPr lang="en-GB" dirty="0" smtClean="0"/>
              <a:t>Build </a:t>
            </a:r>
            <a:r>
              <a:rPr lang="en-GB" b="1" dirty="0" smtClean="0"/>
              <a:t>Bigger</a:t>
            </a:r>
            <a:r>
              <a:rPr lang="en-GB" dirty="0" smtClean="0"/>
              <a:t> Database machines</a:t>
            </a:r>
          </a:p>
          <a:p>
            <a:pPr lvl="1"/>
            <a:r>
              <a:rPr lang="en-GB" dirty="0" smtClean="0"/>
              <a:t>This can be </a:t>
            </a:r>
            <a:r>
              <a:rPr lang="en-GB" b="1" dirty="0" smtClean="0"/>
              <a:t>expensive</a:t>
            </a:r>
          </a:p>
          <a:p>
            <a:pPr lvl="1"/>
            <a:r>
              <a:rPr lang="en-GB" b="1" dirty="0" smtClean="0"/>
              <a:t>Fundamental limits</a:t>
            </a:r>
            <a:r>
              <a:rPr lang="en-GB" dirty="0" smtClean="0"/>
              <a:t> to machine size</a:t>
            </a:r>
          </a:p>
          <a:p>
            <a:pPr marL="547200" indent="-457200">
              <a:buFont typeface="+mj-lt"/>
              <a:buAutoNum type="arabicPeriod"/>
            </a:pPr>
            <a:r>
              <a:rPr lang="en-GB" dirty="0" smtClean="0"/>
              <a:t>Build </a:t>
            </a:r>
            <a:r>
              <a:rPr lang="en-GB" b="1" dirty="0"/>
              <a:t>C</a:t>
            </a:r>
            <a:r>
              <a:rPr lang="en-GB" b="1" dirty="0" smtClean="0"/>
              <a:t>lusters</a:t>
            </a:r>
            <a:r>
              <a:rPr lang="en-GB" dirty="0" smtClean="0"/>
              <a:t> of smaller machines</a:t>
            </a:r>
          </a:p>
          <a:p>
            <a:pPr lvl="1"/>
            <a:r>
              <a:rPr lang="en-GB" dirty="0" smtClean="0"/>
              <a:t>Lots of </a:t>
            </a:r>
            <a:r>
              <a:rPr lang="en-GB" b="1" dirty="0" smtClean="0"/>
              <a:t>small machines</a:t>
            </a:r>
            <a:r>
              <a:rPr lang="en-GB" dirty="0" smtClean="0"/>
              <a:t> </a:t>
            </a:r>
            <a:r>
              <a:rPr lang="en-GB" i="1" dirty="0" smtClean="0"/>
              <a:t>(commodity machines)</a:t>
            </a:r>
            <a:endParaRPr lang="en-GB" b="1" dirty="0" smtClean="0"/>
          </a:p>
          <a:p>
            <a:pPr lvl="1"/>
            <a:r>
              <a:rPr lang="en-GB" dirty="0" smtClean="0"/>
              <a:t>Each machine is cheap, potentially unreliable</a:t>
            </a:r>
          </a:p>
          <a:p>
            <a:pPr lvl="1"/>
            <a:r>
              <a:rPr lang="en-GB" dirty="0" smtClean="0"/>
              <a:t>Needs a DBMS which </a:t>
            </a:r>
            <a:r>
              <a:rPr lang="en-GB" b="1" dirty="0" smtClean="0"/>
              <a:t>understands clusters</a:t>
            </a:r>
            <a:endParaRPr lang="en-GB" b="1" dirty="0"/>
          </a:p>
        </p:txBody>
      </p:sp>
      <p:sp>
        <p:nvSpPr>
          <p:cNvPr id="4" name="Can 3"/>
          <p:cNvSpPr/>
          <p:nvPr/>
        </p:nvSpPr>
        <p:spPr bwMode="auto">
          <a:xfrm>
            <a:off x="6848928" y="1470517"/>
            <a:ext cx="1844071" cy="2276929"/>
          </a:xfrm>
          <a:prstGeom prst="can">
            <a:avLst/>
          </a:prstGeom>
          <a:solidFill>
            <a:schemeClr val="accent1"/>
          </a:solidFill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848928" y="4042119"/>
            <a:ext cx="1844071" cy="2118969"/>
            <a:chOff x="6848928" y="4042119"/>
            <a:chExt cx="1844071" cy="2118969"/>
          </a:xfrm>
        </p:grpSpPr>
        <p:sp>
          <p:nvSpPr>
            <p:cNvPr id="6" name="Can 5"/>
            <p:cNvSpPr/>
            <p:nvPr/>
          </p:nvSpPr>
          <p:spPr bwMode="auto">
            <a:xfrm>
              <a:off x="6848928" y="4042119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7" name="Can 6"/>
            <p:cNvSpPr/>
            <p:nvPr/>
          </p:nvSpPr>
          <p:spPr bwMode="auto">
            <a:xfrm>
              <a:off x="7342314" y="4042119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8" name="Can 7"/>
            <p:cNvSpPr/>
            <p:nvPr/>
          </p:nvSpPr>
          <p:spPr bwMode="auto">
            <a:xfrm>
              <a:off x="7835900" y="4042119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9" name="Can 8"/>
            <p:cNvSpPr/>
            <p:nvPr/>
          </p:nvSpPr>
          <p:spPr bwMode="auto">
            <a:xfrm>
              <a:off x="8352012" y="4042119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10" name="Can 9"/>
            <p:cNvSpPr/>
            <p:nvPr/>
          </p:nvSpPr>
          <p:spPr bwMode="auto">
            <a:xfrm>
              <a:off x="6848928" y="4615545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11" name="Can 10"/>
            <p:cNvSpPr/>
            <p:nvPr/>
          </p:nvSpPr>
          <p:spPr bwMode="auto">
            <a:xfrm>
              <a:off x="7342314" y="4615545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12" name="Can 11"/>
            <p:cNvSpPr/>
            <p:nvPr/>
          </p:nvSpPr>
          <p:spPr bwMode="auto">
            <a:xfrm>
              <a:off x="7835900" y="4615545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13" name="Can 12"/>
            <p:cNvSpPr/>
            <p:nvPr/>
          </p:nvSpPr>
          <p:spPr bwMode="auto">
            <a:xfrm>
              <a:off x="8352012" y="4615545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14" name="Can 13"/>
            <p:cNvSpPr/>
            <p:nvPr/>
          </p:nvSpPr>
          <p:spPr bwMode="auto">
            <a:xfrm>
              <a:off x="6848928" y="5174233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15" name="Can 14"/>
            <p:cNvSpPr/>
            <p:nvPr/>
          </p:nvSpPr>
          <p:spPr bwMode="auto">
            <a:xfrm>
              <a:off x="7342314" y="5174233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16" name="Can 15"/>
            <p:cNvSpPr/>
            <p:nvPr/>
          </p:nvSpPr>
          <p:spPr bwMode="auto">
            <a:xfrm>
              <a:off x="7835900" y="5174233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17" name="Can 16"/>
            <p:cNvSpPr/>
            <p:nvPr/>
          </p:nvSpPr>
          <p:spPr bwMode="auto">
            <a:xfrm>
              <a:off x="8352012" y="5174233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20" name="Can 19"/>
            <p:cNvSpPr/>
            <p:nvPr/>
          </p:nvSpPr>
          <p:spPr bwMode="auto">
            <a:xfrm>
              <a:off x="6848929" y="5740062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21" name="Can 20"/>
            <p:cNvSpPr/>
            <p:nvPr/>
          </p:nvSpPr>
          <p:spPr bwMode="auto">
            <a:xfrm>
              <a:off x="7342315" y="5740062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22" name="Can 21"/>
            <p:cNvSpPr/>
            <p:nvPr/>
          </p:nvSpPr>
          <p:spPr bwMode="auto">
            <a:xfrm>
              <a:off x="7835901" y="5740062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  <p:sp>
          <p:nvSpPr>
            <p:cNvPr id="23" name="Can 22"/>
            <p:cNvSpPr/>
            <p:nvPr/>
          </p:nvSpPr>
          <p:spPr bwMode="auto">
            <a:xfrm>
              <a:off x="8352013" y="5740062"/>
              <a:ext cx="340986" cy="421026"/>
            </a:xfrm>
            <a:prstGeom prst="can">
              <a:avLst/>
            </a:prstGeom>
            <a:solidFill>
              <a:schemeClr val="accent1"/>
            </a:solidFill>
            <a:ln w="127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106" charset="0"/>
                <a:ea typeface="ＭＳ Ｐゴシック" pitchFamily="-106" charset="-128"/>
                <a:cs typeface="ＭＳ Ｐゴシック" pitchFamily="-106" charset="-128"/>
              </a:endParaRPr>
            </a:p>
          </p:txBody>
        </p:sp>
      </p:grp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26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Databases suck…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000" indent="0">
              <a:buNone/>
            </a:pPr>
            <a:r>
              <a:rPr lang="en-GB" dirty="0" smtClean="0"/>
              <a:t>RDBMS have </a:t>
            </a:r>
            <a:r>
              <a:rPr lang="en-GB" b="1" dirty="0"/>
              <a:t>fundamental </a:t>
            </a:r>
            <a:r>
              <a:rPr lang="en-GB" b="1" dirty="0" smtClean="0"/>
              <a:t>issues</a:t>
            </a:r>
          </a:p>
          <a:p>
            <a:pPr marL="90000" indent="0">
              <a:buNone/>
            </a:pPr>
            <a:r>
              <a:rPr lang="en-GB" dirty="0" smtClean="0"/>
              <a:t>In dealing with (horizontal) scale</a:t>
            </a:r>
          </a:p>
          <a:p>
            <a:pPr lvl="1"/>
            <a:r>
              <a:rPr lang="en-GB" dirty="0" smtClean="0"/>
              <a:t>Designed to work on </a:t>
            </a:r>
            <a:r>
              <a:rPr lang="en-GB" b="1" dirty="0" smtClean="0"/>
              <a:t>single, large machines</a:t>
            </a:r>
          </a:p>
          <a:p>
            <a:pPr lvl="1"/>
            <a:r>
              <a:rPr lang="en-GB" dirty="0" smtClean="0"/>
              <a:t>Difficult to </a:t>
            </a:r>
            <a:r>
              <a:rPr lang="en-GB" b="1" dirty="0" smtClean="0"/>
              <a:t>distribute </a:t>
            </a:r>
            <a:r>
              <a:rPr lang="en-GB" dirty="0" smtClean="0"/>
              <a:t>effectively</a:t>
            </a:r>
          </a:p>
          <a:p>
            <a:pPr marL="90000" indent="0">
              <a:buNone/>
            </a:pPr>
            <a:r>
              <a:rPr lang="en-GB" dirty="0" smtClean="0"/>
              <a:t>More subtle: </a:t>
            </a:r>
            <a:r>
              <a:rPr lang="en-GB" b="1" dirty="0" smtClean="0"/>
              <a:t>An Impedance Mismatch</a:t>
            </a:r>
          </a:p>
          <a:p>
            <a:pPr lvl="1"/>
            <a:r>
              <a:rPr lang="en-GB" dirty="0" smtClean="0"/>
              <a:t>We create logical structures in memory</a:t>
            </a:r>
          </a:p>
          <a:p>
            <a:pPr marL="630000" lvl="2" indent="0">
              <a:buNone/>
            </a:pPr>
            <a:r>
              <a:rPr lang="en-GB" i="1" dirty="0" smtClean="0"/>
              <a:t>and then rip them apart to stick it in an RDBMS</a:t>
            </a:r>
          </a:p>
          <a:p>
            <a:pPr lvl="1"/>
            <a:r>
              <a:rPr lang="en-GB" dirty="0" smtClean="0"/>
              <a:t>The RDBMS </a:t>
            </a:r>
            <a:r>
              <a:rPr lang="en-GB" b="1" dirty="0" smtClean="0"/>
              <a:t>data model </a:t>
            </a:r>
            <a:r>
              <a:rPr lang="en-GB" dirty="0" smtClean="0"/>
              <a:t>often </a:t>
            </a:r>
            <a:r>
              <a:rPr lang="en-GB" b="1" dirty="0" smtClean="0"/>
              <a:t>disjoint </a:t>
            </a:r>
            <a:r>
              <a:rPr lang="en-GB" dirty="0"/>
              <a:t>from its intended </a:t>
            </a:r>
            <a:r>
              <a:rPr lang="en-GB" dirty="0" smtClean="0"/>
              <a:t>use</a:t>
            </a:r>
          </a:p>
          <a:p>
            <a:pPr marL="630000" lvl="2" indent="0">
              <a:buNone/>
            </a:pPr>
            <a:r>
              <a:rPr lang="en-GB" i="1" dirty="0" smtClean="0"/>
              <a:t>(Normalisation sucks sometimes)</a:t>
            </a:r>
            <a:endParaRPr lang="en-GB" i="1" dirty="0"/>
          </a:p>
          <a:p>
            <a:pPr lvl="1"/>
            <a:r>
              <a:rPr lang="en-GB" dirty="0"/>
              <a:t>Uncomfortable to program with (joins and ORM etc.)</a:t>
            </a:r>
          </a:p>
          <a:p>
            <a:endParaRPr lang="en-GB" dirty="0" smtClean="0"/>
          </a:p>
          <a:p>
            <a:pPr lvl="1"/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9C5D-17B1-1A47-85F6-69974AB9A34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61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CS">
  <a:themeElements>
    <a:clrScheme name="uos_ppt__template_electronics 1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979E45"/>
      </a:accent1>
      <a:accent2>
        <a:srgbClr val="4F5A20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outhampton">
  <a:themeElements>
    <a:clrScheme name="uos_ppt__template_electronics 1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979E45"/>
      </a:accent1>
      <a:accent2>
        <a:srgbClr val="4F5A20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ECS">
  <a:themeElements>
    <a:clrScheme name="Custom 1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979E45"/>
      </a:accent1>
      <a:accent2>
        <a:srgbClr val="4F5A20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ECS.thmx</Template>
  <TotalTime>8442</TotalTime>
  <Words>2156</Words>
  <Application>Microsoft Macintosh PowerPoint</Application>
  <PresentationFormat>On-screen Show (4:3)</PresentationFormat>
  <Paragraphs>399</Paragraphs>
  <Slides>46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46</vt:i4>
      </vt:variant>
    </vt:vector>
  </HeadingPairs>
  <TitlesOfParts>
    <vt:vector size="49" baseType="lpstr">
      <vt:lpstr>ECS</vt:lpstr>
      <vt:lpstr>Southampton</vt:lpstr>
      <vt:lpstr>1_ECS</vt:lpstr>
      <vt:lpstr>NoSQL:  Beyond RDBMS</vt:lpstr>
      <vt:lpstr>So you have some data...</vt:lpstr>
      <vt:lpstr>Trends and Issues</vt:lpstr>
      <vt:lpstr>Impedance Mismatch</vt:lpstr>
      <vt:lpstr>Impedance Mismatch</vt:lpstr>
      <vt:lpstr>Increased Data Volume</vt:lpstr>
      <vt:lpstr>Increased Data Connectivity</vt:lpstr>
      <vt:lpstr>Dealing with data size Trends</vt:lpstr>
      <vt:lpstr>Relational Databases suck…</vt:lpstr>
      <vt:lpstr>The NoSQL Movement</vt:lpstr>
      <vt:lpstr>NoSQL – A movement </vt:lpstr>
      <vt:lpstr>Defining NoSQL</vt:lpstr>
      <vt:lpstr>Some NoSQL Definitions</vt:lpstr>
      <vt:lpstr>Some NoSQL Definitions</vt:lpstr>
      <vt:lpstr>Some NoSQL Definitions</vt:lpstr>
      <vt:lpstr>ACID, BASE  and CAP</vt:lpstr>
      <vt:lpstr>ACID – A Recap </vt:lpstr>
      <vt:lpstr>BASE – An alternative to ACID</vt:lpstr>
      <vt:lpstr>The CAP Theorem – a Recap</vt:lpstr>
      <vt:lpstr>CAP Theorem – The DB perspective</vt:lpstr>
      <vt:lpstr>CAP – Another Perspective</vt:lpstr>
      <vt:lpstr>Eventual Consistency</vt:lpstr>
      <vt:lpstr>Multi-Version Concurrency Control</vt:lpstr>
      <vt:lpstr>Vector Clocks</vt:lpstr>
      <vt:lpstr>NoSQL Databases</vt:lpstr>
      <vt:lpstr>NoSQL Varieties </vt:lpstr>
      <vt:lpstr>Key-Value Stores – Basics </vt:lpstr>
      <vt:lpstr>Key-Value Stores – Examples</vt:lpstr>
      <vt:lpstr>Document Databases – Basics </vt:lpstr>
      <vt:lpstr>Document Databases – Basics </vt:lpstr>
      <vt:lpstr>Document Databases – Examples </vt:lpstr>
      <vt:lpstr>Column Databases – Basics</vt:lpstr>
      <vt:lpstr>Column Databases – Basics</vt:lpstr>
      <vt:lpstr>Column Databases – Examples</vt:lpstr>
      <vt:lpstr>Graph Databases – Basics</vt:lpstr>
      <vt:lpstr>Graph Databases – Basics </vt:lpstr>
      <vt:lpstr>Graph Databases – Examples</vt:lpstr>
      <vt:lpstr>From NoSQL to NewSQL</vt:lpstr>
      <vt:lpstr>PowerPoint Presentation</vt:lpstr>
      <vt:lpstr>The NoSQL Performance Argument</vt:lpstr>
      <vt:lpstr>The NoSQL Performance Argument</vt:lpstr>
      <vt:lpstr>NoSQL in the Enterprise</vt:lpstr>
      <vt:lpstr>Tick-tock, tick-tock...</vt:lpstr>
      <vt:lpstr>Further  Reading</vt:lpstr>
      <vt:lpstr>Some further reading...</vt:lpstr>
      <vt:lpstr>… and some watching!</vt:lpstr>
    </vt:vector>
  </TitlesOfParts>
  <Company>University of Southampton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Warehousing and NoSQL</dc:title>
  <dc:creator>Sina Samangooei</dc:creator>
  <cp:lastModifiedBy>Nicholas Gibbins</cp:lastModifiedBy>
  <cp:revision>334</cp:revision>
  <dcterms:created xsi:type="dcterms:W3CDTF">2013-05-07T22:07:09Z</dcterms:created>
  <dcterms:modified xsi:type="dcterms:W3CDTF">2015-05-07T21:19:38Z</dcterms:modified>
</cp:coreProperties>
</file>

<file path=docProps/thumbnail.jpeg>
</file>